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 id="2147483667" r:id="rId5"/>
    <p:sldMasterId id="2147483668" r:id="rId6"/>
    <p:sldMasterId id="2147483669" r:id="rId7"/>
    <p:sldMasterId id="2147483670" r:id="rId8"/>
    <p:sldMasterId id="214748367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Lst>
  <p:sldSz cy="5143500" cx="9144000"/>
  <p:notesSz cx="6858000" cy="9144000"/>
  <p:embeddedFontLst>
    <p:embeddedFont>
      <p:font typeface="Open Sans ExtraBold"/>
      <p:bold r:id="rId58"/>
      <p:boldItalic r:id="rId59"/>
    </p:embeddedFont>
    <p:embeddedFont>
      <p:font typeface="Open Sans Light"/>
      <p:regular r:id="rId60"/>
      <p:bold r:id="rId61"/>
      <p:italic r:id="rId62"/>
      <p:boldItalic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OpenSansLight-italic.fntdata"/><Relationship Id="rId61" Type="http://schemas.openxmlformats.org/officeDocument/2006/relationships/font" Target="fonts/OpenSansLight-bold.fntdata"/><Relationship Id="rId20" Type="http://schemas.openxmlformats.org/officeDocument/2006/relationships/slide" Target="slides/slide10.xml"/><Relationship Id="rId64" Type="http://schemas.openxmlformats.org/officeDocument/2006/relationships/font" Target="fonts/OpenSans-regular.fntdata"/><Relationship Id="rId63" Type="http://schemas.openxmlformats.org/officeDocument/2006/relationships/font" Target="fonts/OpenSansLight-boldItalic.fntdata"/><Relationship Id="rId22" Type="http://schemas.openxmlformats.org/officeDocument/2006/relationships/slide" Target="slides/slide12.xml"/><Relationship Id="rId66" Type="http://schemas.openxmlformats.org/officeDocument/2006/relationships/font" Target="fonts/OpenSans-italic.fntdata"/><Relationship Id="rId21" Type="http://schemas.openxmlformats.org/officeDocument/2006/relationships/slide" Target="slides/slide11.xml"/><Relationship Id="rId65" Type="http://schemas.openxmlformats.org/officeDocument/2006/relationships/font" Target="fonts/OpenSans-bold.fntdata"/><Relationship Id="rId24" Type="http://schemas.openxmlformats.org/officeDocument/2006/relationships/slide" Target="slides/slide14.xml"/><Relationship Id="rId23" Type="http://schemas.openxmlformats.org/officeDocument/2006/relationships/slide" Target="slides/slide13.xml"/><Relationship Id="rId67" Type="http://schemas.openxmlformats.org/officeDocument/2006/relationships/font" Target="fonts/OpenSans-boldItalic.fntdata"/><Relationship Id="rId60" Type="http://schemas.openxmlformats.org/officeDocument/2006/relationships/font" Target="fonts/OpenSansLight-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font" Target="fonts/OpenSansExtraBold-boldItalic.fntdata"/><Relationship Id="rId14" Type="http://schemas.openxmlformats.org/officeDocument/2006/relationships/slide" Target="slides/slide4.xml"/><Relationship Id="rId58" Type="http://schemas.openxmlformats.org/officeDocument/2006/relationships/font" Target="fonts/OpenSansExtraBold-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ighlyscalable.wordpress.com/2012/09/18/distributed-algorithms-in-nosql-databas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pr.com/blog/in-depth-look-hbase-architectur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vldb.org/pvldb/vol7/p181-bailis.pdf" TargetMode="External"/><Relationship Id="rId3" Type="http://schemas.openxmlformats.org/officeDocument/2006/relationships/hyperlink" Target="https://jepsen.io/consistenc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17724bb8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417724bb83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17724bb8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17724bb8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17724bb8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17724bb8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17724bb8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17724bb8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17724bb8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17724bb8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17724bb8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17724bb8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17724bb8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17724bb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17724bb8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417724bb83_0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17724bb8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17724bb83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17724bb8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17724bb8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17724bb8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17724bb8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17724bb8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417724bb83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17724bb83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17724bb83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17724bb83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417724bb83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17724bb8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17724bb8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https://highlyscalable.wordpress.com/2012/09/18/distributed-algorithms-in-nosql-databases/</a:t>
            </a:r>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When updates are propagated</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Synchronous replication</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Asynchronous replication</a:t>
            </a:r>
            <a:endParaRPr sz="14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Where updates are propagated</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Master - Slave</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Multi - Master</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17724bb8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17724bb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17724bb83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417724bb83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17724bb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17724bb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Sequential IO on logs to ensure durability in most nosql systems</a:t>
            </a:r>
            <a:endParaRPr/>
          </a:p>
          <a:p>
            <a:pPr indent="-298450" lvl="0" marL="457200" rtl="0" algn="l">
              <a:spcBef>
                <a:spcPts val="0"/>
              </a:spcBef>
              <a:spcAft>
                <a:spcPts val="0"/>
              </a:spcAft>
              <a:buSzPts val="1100"/>
              <a:buChar char="-"/>
            </a:pPr>
            <a:r>
              <a:rPr lang="en"/>
              <a:t>In SSDs random writes are an order of magnitude worse than random reads. Aerospike engineered to take advantage of this.</a:t>
            </a:r>
            <a:endParaRPr/>
          </a:p>
          <a:p>
            <a:pPr indent="-298450" lvl="0" marL="457200" rtl="0" algn="l">
              <a:spcBef>
                <a:spcPts val="0"/>
              </a:spcBef>
              <a:spcAft>
                <a:spcPts val="0"/>
              </a:spcAft>
              <a:buSzPts val="1100"/>
              <a:buChar char="-"/>
            </a:pPr>
            <a:r>
              <a:rPr lang="en"/>
              <a:t>In HDDs both random reads and writes are slower than sequential access by 10-100 times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17724bb8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417724bb83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17724bb8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17724bb8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17724bb8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417724bb83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17724bb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17724bb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https://mapr.com/blog/in-depth-look-hbase-architecture/</a:t>
            </a:r>
            <a:endParaRPr/>
          </a:p>
          <a:p>
            <a:pPr indent="0" lvl="0" marL="0" rtl="0" algn="l">
              <a:spcBef>
                <a:spcPts val="0"/>
              </a:spcBef>
              <a:spcAft>
                <a:spcPts val="0"/>
              </a:spcAft>
              <a:buNone/>
            </a:pPr>
            <a:r>
              <a:rPr lang="en"/>
              <a:t>It’s a CP system because by default writes and reads go to master</a:t>
            </a:r>
            <a:endParaRPr/>
          </a:p>
          <a:p>
            <a:pPr indent="0" lvl="0" marL="0" rtl="0" algn="l">
              <a:spcBef>
                <a:spcPts val="0"/>
              </a:spcBef>
              <a:spcAft>
                <a:spcPts val="0"/>
              </a:spcAft>
              <a:buNone/>
            </a:pPr>
            <a:r>
              <a:rPr lang="en"/>
              <a:t>Region server components:</a:t>
            </a:r>
            <a:endParaRPr/>
          </a:p>
          <a:p>
            <a:pPr indent="0" lvl="0" marL="0" rtl="0" algn="l">
              <a:spcBef>
                <a:spcPts val="0"/>
              </a:spcBef>
              <a:spcAft>
                <a:spcPts val="0"/>
              </a:spcAft>
              <a:buNone/>
            </a:pPr>
            <a:r>
              <a:rPr lang="en"/>
              <a:t>WAL, BlockCache, MemStore, HFile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Jepsen report by someone from the user community. Suggested consistency and availability with partition tolerance. But turns out clients were just retrying. When partitions failed for longer than timeout, availability reduced.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17724bb8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17724bb8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17724bb8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17724bb8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coordination services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17724bb8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17724bb8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Upon write, data is written to sequential commit log and then indexed and written to an in memory structure called mem table (like a write back cache)</a:t>
            </a:r>
            <a:endParaRPr/>
          </a:p>
          <a:p>
            <a:pPr indent="-298450" lvl="0" marL="457200" rtl="0" algn="l">
              <a:spcBef>
                <a:spcPts val="0"/>
              </a:spcBef>
              <a:spcAft>
                <a:spcPts val="0"/>
              </a:spcAft>
              <a:buSzPts val="1100"/>
              <a:buChar char="-"/>
            </a:pPr>
            <a:r>
              <a:rPr lang="en"/>
              <a:t>Mem table written to disk to an immutable append only structure called SSTable. It is sorted.</a:t>
            </a:r>
            <a:endParaRPr/>
          </a:p>
          <a:p>
            <a:pPr indent="-298450" lvl="0" marL="457200" rtl="0" algn="l">
              <a:spcBef>
                <a:spcPts val="0"/>
              </a:spcBef>
              <a:spcAft>
                <a:spcPts val="0"/>
              </a:spcAft>
              <a:buSzPts val="1100"/>
              <a:buChar char="-"/>
            </a:pPr>
            <a:r>
              <a:rPr lang="en"/>
              <a:t>No notion of master / slave. All copies of data are equal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17724bb8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17724bb8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252cbaef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252cbaef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17724bb8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17724bb8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17724bb8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17724bb8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17724bb8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17724bb8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17724bb8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417724bb83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17724bb8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17724bb83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17724bb83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17724bb8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17724bb83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17724bb83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17724bb83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17724bb83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17724bb8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17724bb8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17724bb8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17724bb8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417724bb83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417724bb83_0_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17724bb83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417724bb83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17724bb8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17724bb8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17724bb8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17724bb8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17724bb8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17724bb8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17724bb83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417724bb83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17724bb8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17724bb8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17724bb8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417724bb83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17724bb8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17724bb8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http://www.vldb.org/pvldb/vol7/p181-bailis.pdf</a:t>
            </a:r>
            <a:endParaRPr/>
          </a:p>
          <a:p>
            <a:pPr indent="0" lvl="0" marL="0" rtl="0" algn="l">
              <a:spcBef>
                <a:spcPts val="0"/>
              </a:spcBef>
              <a:spcAft>
                <a:spcPts val="0"/>
              </a:spcAft>
              <a:buNone/>
            </a:pPr>
            <a:r>
              <a:rPr lang="en" u="sng">
                <a:solidFill>
                  <a:schemeClr val="hlink"/>
                </a:solidFill>
                <a:hlinkClick r:id="rId3"/>
              </a:rPr>
              <a:t>https://jepsen.io/consistency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17724bb83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17724bb83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https://aphyr.com/posts/313-strong-consistency-models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Sequential consistency model example: tweets and posts visible in order but not at the same time to all readers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spTree>
      <p:nvGrpSpPr>
        <p:cNvPr id="56" name="Shape 56"/>
        <p:cNvGrpSpPr/>
        <p:nvPr/>
      </p:nvGrpSpPr>
      <p:grpSpPr>
        <a:xfrm>
          <a:off x="0" y="0"/>
          <a:ext cx="0" cy="0"/>
          <a:chOff x="0" y="0"/>
          <a:chExt cx="0" cy="0"/>
        </a:xfrm>
      </p:grpSpPr>
      <p:sp>
        <p:nvSpPr>
          <p:cNvPr id="57" name="Google Shape;57;p14"/>
          <p:cNvSpPr txBox="1"/>
          <p:nvPr>
            <p:ph type="title"/>
          </p:nvPr>
        </p:nvSpPr>
        <p:spPr>
          <a:xfrm>
            <a:off x="267891" y="2330648"/>
            <a:ext cx="8608200" cy="1004700"/>
          </a:xfrm>
          <a:prstGeom prst="rect">
            <a:avLst/>
          </a:prstGeom>
          <a:noFill/>
          <a:ln>
            <a:noFill/>
          </a:ln>
        </p:spPr>
        <p:txBody>
          <a:bodyPr anchorCtr="0" anchor="ctr" bIns="0" lIns="0" spcFirstLastPara="1" rIns="0" wrap="square" tIns="0"/>
          <a:lstStyle>
            <a:lvl1pPr lvl="0" marR="0" rtl="0" algn="ctr">
              <a:lnSpc>
                <a:spcPct val="70000"/>
              </a:lnSpc>
              <a:spcBef>
                <a:spcPts val="0"/>
              </a:spcBef>
              <a:spcAft>
                <a:spcPts val="0"/>
              </a:spcAft>
              <a:buSzPts val="900"/>
              <a:buNone/>
              <a:defRPr b="0" i="0" sz="54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58" name="Google Shape;58;p14"/>
          <p:cNvSpPr txBox="1"/>
          <p:nvPr>
            <p:ph idx="1" type="body"/>
          </p:nvPr>
        </p:nvSpPr>
        <p:spPr>
          <a:xfrm>
            <a:off x="1839516" y="3576340"/>
            <a:ext cx="5465100" cy="1158600"/>
          </a:xfrm>
          <a:prstGeom prst="rect">
            <a:avLst/>
          </a:prstGeom>
          <a:noFill/>
          <a:ln>
            <a:noFill/>
          </a:ln>
        </p:spPr>
        <p:txBody>
          <a:bodyPr anchorCtr="0" anchor="t" bIns="0" lIns="0" spcFirstLastPara="1" rIns="0" wrap="square" tIns="0"/>
          <a:lstStyle>
            <a:lvl1pPr indent="-228600" lvl="0" marL="457200" marR="0" rtl="0" algn="ctr">
              <a:lnSpc>
                <a:spcPct val="120000"/>
              </a:lnSpc>
              <a:spcBef>
                <a:spcPts val="1500"/>
              </a:spcBef>
              <a:spcAft>
                <a:spcPts val="0"/>
              </a:spcAft>
              <a:buSzPts val="900"/>
              <a:buNone/>
              <a:defRPr b="0" i="1" sz="1800" u="none" cap="none" strike="noStrike">
                <a:solidFill>
                  <a:schemeClr val="dk1"/>
                </a:solidFill>
                <a:latin typeface="Open Sans Light"/>
                <a:ea typeface="Open Sans Light"/>
                <a:cs typeface="Open Sans Light"/>
                <a:sym typeface="Open Sans Light"/>
              </a:defRPr>
            </a:lvl1pPr>
            <a:lvl2pPr indent="-228600" lvl="1" marL="914400" marR="0" rtl="0" algn="ctr">
              <a:lnSpc>
                <a:spcPct val="120000"/>
              </a:lnSpc>
              <a:spcBef>
                <a:spcPts val="1500"/>
              </a:spcBef>
              <a:spcAft>
                <a:spcPts val="0"/>
              </a:spcAft>
              <a:buSzPts val="900"/>
              <a:buNone/>
              <a:defRPr b="0" i="1" sz="1800" u="none" cap="none" strike="noStrike">
                <a:solidFill>
                  <a:schemeClr val="dk1"/>
                </a:solidFill>
                <a:latin typeface="Open Sans Light"/>
                <a:ea typeface="Open Sans Light"/>
                <a:cs typeface="Open Sans Light"/>
                <a:sym typeface="Open Sans Light"/>
              </a:defRPr>
            </a:lvl2pPr>
            <a:lvl3pPr indent="-342900" lvl="2" marL="1371600" marR="0" rtl="0" algn="ctr">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3pPr>
            <a:lvl4pPr indent="-342900" lvl="3" marL="1828800" marR="0" rtl="0" algn="ctr">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4pPr>
            <a:lvl5pPr indent="-342900" lvl="4" marL="2286000" marR="0" rtl="0" algn="ctr">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59" name="Google Shape;59;p14"/>
          <p:cNvSpPr txBox="1"/>
          <p:nvPr>
            <p:ph idx="2" type="body"/>
          </p:nvPr>
        </p:nvSpPr>
        <p:spPr>
          <a:xfrm>
            <a:off x="2869892" y="1406426"/>
            <a:ext cx="3413100" cy="405900"/>
          </a:xfrm>
          <a:prstGeom prst="rect">
            <a:avLst/>
          </a:prstGeom>
          <a:solidFill>
            <a:schemeClr val="dk1"/>
          </a:solidFill>
          <a:ln>
            <a:noFill/>
          </a:ln>
        </p:spPr>
        <p:txBody>
          <a:bodyPr anchorCtr="0" anchor="ctr" bIns="147350" lIns="235725" spcFirstLastPara="1" rIns="235725" wrap="square" tIns="147350"/>
          <a:lstStyle>
            <a:lvl1pPr indent="-228600" lvl="0" marL="457200" marR="0" rtl="0" algn="ctr">
              <a:lnSpc>
                <a:spcPct val="80000"/>
              </a:lnSpc>
              <a:spcBef>
                <a:spcPts val="1500"/>
              </a:spcBef>
              <a:spcAft>
                <a:spcPts val="0"/>
              </a:spcAft>
              <a:buSzPts val="900"/>
              <a:buNone/>
              <a:defRPr b="1" i="1" sz="1500" u="none" cap="none" strike="noStrike">
                <a:solidFill>
                  <a:schemeClr val="lt1"/>
                </a:solidFill>
                <a:latin typeface="Open Sans"/>
                <a:ea typeface="Open Sans"/>
                <a:cs typeface="Open Sans"/>
                <a:sym typeface="Open Sans"/>
              </a:defRPr>
            </a:lvl1pPr>
            <a:lvl2pPr indent="-228600" lvl="1" marL="914400" marR="0" rtl="0" algn="l">
              <a:lnSpc>
                <a:spcPct val="120000"/>
              </a:lnSpc>
              <a:spcBef>
                <a:spcPts val="1500"/>
              </a:spcBef>
              <a:spcAft>
                <a:spcPts val="0"/>
              </a:spcAft>
              <a:buSzPts val="900"/>
              <a:buNone/>
              <a:defRPr b="0" i="1" sz="1500" u="none" cap="none" strike="noStrike">
                <a:solidFill>
                  <a:schemeClr val="lt1"/>
                </a:solidFill>
                <a:latin typeface="Open Sans ExtraBold"/>
                <a:ea typeface="Open Sans ExtraBold"/>
                <a:cs typeface="Open Sans ExtraBold"/>
                <a:sym typeface="Open Sans ExtraBold"/>
              </a:defRPr>
            </a:lvl2pPr>
            <a:lvl3pPr indent="-323850" lvl="2" marL="1371600" marR="0" rtl="0" algn="l">
              <a:lnSpc>
                <a:spcPct val="120000"/>
              </a:lnSpc>
              <a:spcBef>
                <a:spcPts val="800"/>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3pPr>
            <a:lvl4pPr indent="-323850" lvl="3" marL="1828800" marR="0" rtl="0" algn="l">
              <a:lnSpc>
                <a:spcPct val="120000"/>
              </a:lnSpc>
              <a:spcBef>
                <a:spcPts val="800"/>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4pPr>
            <a:lvl5pPr indent="-323850" lvl="4" marL="2286000" marR="0" rtl="0" algn="l">
              <a:lnSpc>
                <a:spcPct val="120000"/>
              </a:lnSpc>
              <a:spcBef>
                <a:spcPts val="800"/>
              </a:spcBef>
              <a:spcAft>
                <a:spcPts val="0"/>
              </a:spcAft>
              <a:buClr>
                <a:schemeClr val="dk2"/>
              </a:buClr>
              <a:buSzPts val="1500"/>
              <a:buFont typeface="Merriweather Sans"/>
              <a:buChar char="-"/>
              <a:defRPr b="0" i="1" sz="1500" u="none" cap="none" strike="noStrike">
                <a:solidFill>
                  <a:schemeClr val="lt1"/>
                </a:solidFill>
                <a:latin typeface="Open Sans ExtraBold"/>
                <a:ea typeface="Open Sans ExtraBold"/>
                <a:cs typeface="Open Sans ExtraBold"/>
                <a:sym typeface="Open Sans ExtraBold"/>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Form">
  <p:cSld name="Long Form">
    <p:spTree>
      <p:nvGrpSpPr>
        <p:cNvPr id="64" name="Shape 64"/>
        <p:cNvGrpSpPr/>
        <p:nvPr/>
      </p:nvGrpSpPr>
      <p:grpSpPr>
        <a:xfrm>
          <a:off x="0" y="0"/>
          <a:ext cx="0" cy="0"/>
          <a:chOff x="0" y="0"/>
          <a:chExt cx="0" cy="0"/>
        </a:xfrm>
      </p:grpSpPr>
      <p:sp>
        <p:nvSpPr>
          <p:cNvPr id="65" name="Google Shape;65;p16"/>
          <p:cNvSpPr txBox="1"/>
          <p:nvPr>
            <p:ph type="title"/>
          </p:nvPr>
        </p:nvSpPr>
        <p:spPr>
          <a:xfrm>
            <a:off x="285750" y="241102"/>
            <a:ext cx="2214600" cy="381600"/>
          </a:xfrm>
          <a:prstGeom prst="rect">
            <a:avLst/>
          </a:prstGeom>
          <a:noFill/>
          <a:ln>
            <a:noFill/>
          </a:ln>
        </p:spPr>
        <p:txBody>
          <a:bodyPr anchorCtr="0" anchor="t"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66" name="Google Shape;66;p16"/>
          <p:cNvSpPr txBox="1"/>
          <p:nvPr>
            <p:ph idx="1" type="body"/>
          </p:nvPr>
        </p:nvSpPr>
        <p:spPr>
          <a:xfrm>
            <a:off x="2669977" y="200918"/>
            <a:ext cx="6206100" cy="4574400"/>
          </a:xfrm>
          <a:prstGeom prst="rect">
            <a:avLst/>
          </a:prstGeom>
          <a:noFill/>
          <a:ln>
            <a:noFill/>
          </a:ln>
        </p:spPr>
        <p:txBody>
          <a:bodyPr anchorCtr="0" anchor="t" bIns="0" lIns="0" spcFirstLastPara="1" rIns="0" wrap="square" tIns="0"/>
          <a:lstStyle>
            <a:lvl1pPr indent="-228600" lvl="0" marL="457200" marR="0" rtl="0" algn="l">
              <a:lnSpc>
                <a:spcPct val="9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100" u="none" cap="none" strike="noStrike">
                <a:solidFill>
                  <a:schemeClr val="dk1"/>
                </a:solidFill>
                <a:latin typeface="Open Sans Light"/>
                <a:ea typeface="Open Sans Light"/>
                <a:cs typeface="Open Sans Light"/>
                <a:sym typeface="Open Sans Light"/>
              </a:defRPr>
            </a:lvl2pPr>
            <a:lvl3pPr indent="-342900" lvl="2" marL="13716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3pPr>
            <a:lvl4pPr indent="-323850" lvl="3" marL="18288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4pPr>
            <a:lvl5pPr indent="-311150" lvl="4" marL="2286000" marR="0" rtl="0" algn="l">
              <a:lnSpc>
                <a:spcPct val="120000"/>
              </a:lnSpc>
              <a:spcBef>
                <a:spcPts val="800"/>
              </a:spcBef>
              <a:spcAft>
                <a:spcPts val="0"/>
              </a:spcAft>
              <a:buClr>
                <a:schemeClr val="dk2"/>
              </a:buClr>
              <a:buSzPts val="1300"/>
              <a:buFont typeface="Merriweather Sans"/>
              <a:buChar char="-"/>
              <a:defRPr b="0" i="0" sz="13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67" name="Google Shape;67;p16"/>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8" name="Shape 68"/>
        <p:cNvGrpSpPr/>
        <p:nvPr/>
      </p:nvGrpSpPr>
      <p:grpSpPr>
        <a:xfrm>
          <a:off x="0" y="0"/>
          <a:ext cx="0" cy="0"/>
          <a:chOff x="0" y="0"/>
          <a:chExt cx="0" cy="0"/>
        </a:xfrm>
      </p:grpSpPr>
      <p:sp>
        <p:nvSpPr>
          <p:cNvPr id="69" name="Google Shape;69;p17"/>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70" name="Shape 70"/>
        <p:cNvGrpSpPr/>
        <p:nvPr/>
      </p:nvGrpSpPr>
      <p:grpSpPr>
        <a:xfrm>
          <a:off x="0" y="0"/>
          <a:ext cx="0" cy="0"/>
          <a:chOff x="0" y="0"/>
          <a:chExt cx="0" cy="0"/>
        </a:xfrm>
      </p:grpSpPr>
      <p:sp>
        <p:nvSpPr>
          <p:cNvPr id="71" name="Google Shape;71;p18"/>
          <p:cNvSpPr txBox="1"/>
          <p:nvPr>
            <p:ph idx="1" type="body"/>
          </p:nvPr>
        </p:nvSpPr>
        <p:spPr>
          <a:xfrm>
            <a:off x="1464469" y="1553959"/>
            <a:ext cx="6215100" cy="2035200"/>
          </a:xfrm>
          <a:prstGeom prst="rect">
            <a:avLst/>
          </a:prstGeom>
          <a:noFill/>
          <a:ln>
            <a:noFill/>
          </a:ln>
        </p:spPr>
        <p:txBody>
          <a:bodyPr anchorCtr="0" anchor="ctr" bIns="0" lIns="0" spcFirstLastPara="1" rIns="0" wrap="square" tIns="0"/>
          <a:lstStyle>
            <a:lvl1pPr indent="-228600" lvl="0" marL="457200" marR="0" rtl="0" algn="ctr">
              <a:lnSpc>
                <a:spcPct val="120000"/>
              </a:lnSpc>
              <a:spcBef>
                <a:spcPts val="1500"/>
              </a:spcBef>
              <a:spcAft>
                <a:spcPts val="0"/>
              </a:spcAft>
              <a:buClr>
                <a:srgbClr val="808184"/>
              </a:buClr>
              <a:buSzPts val="3100"/>
              <a:buFont typeface="Open Sans Light"/>
              <a:buNone/>
              <a:defRPr b="0" i="1" sz="3100" u="none" cap="none" strike="noStrike">
                <a:solidFill>
                  <a:srgbClr val="808184"/>
                </a:solidFill>
                <a:latin typeface="Open Sans Light"/>
                <a:ea typeface="Open Sans Light"/>
                <a:cs typeface="Open Sans Light"/>
                <a:sym typeface="Open Sans Light"/>
              </a:defRPr>
            </a:lvl1pPr>
            <a:lvl2pPr indent="-228600" lvl="1" marL="914400" marR="0" rtl="0" algn="ctr">
              <a:lnSpc>
                <a:spcPct val="120000"/>
              </a:lnSpc>
              <a:spcBef>
                <a:spcPts val="1500"/>
              </a:spcBef>
              <a:spcAft>
                <a:spcPts val="0"/>
              </a:spcAft>
              <a:buClr>
                <a:srgbClr val="808184"/>
              </a:buClr>
              <a:buSzPts val="2300"/>
              <a:buFont typeface="Open Sans Light"/>
              <a:buNone/>
              <a:defRPr b="0" i="1" sz="2300" u="none" cap="none" strike="noStrike">
                <a:solidFill>
                  <a:srgbClr val="808184"/>
                </a:solidFill>
                <a:latin typeface="Open Sans Light"/>
                <a:ea typeface="Open Sans Light"/>
                <a:cs typeface="Open Sans Light"/>
                <a:sym typeface="Open Sans Light"/>
              </a:defRPr>
            </a:lvl2pPr>
            <a:lvl3pPr indent="-228600" lvl="2" marL="1371600" marR="0" rtl="0" algn="ctr">
              <a:lnSpc>
                <a:spcPct val="120000"/>
              </a:lnSpc>
              <a:spcBef>
                <a:spcPts val="800"/>
              </a:spcBef>
              <a:spcAft>
                <a:spcPts val="0"/>
              </a:spcAft>
              <a:buClr>
                <a:schemeClr val="dk2"/>
              </a:buClr>
              <a:buSzPts val="2100"/>
              <a:buFont typeface="Merriweather Sans"/>
              <a:buNone/>
              <a:defRPr b="0" i="1" sz="2100" u="none" cap="none" strike="noStrike">
                <a:solidFill>
                  <a:srgbClr val="808184"/>
                </a:solidFill>
                <a:latin typeface="Open Sans Light"/>
                <a:ea typeface="Open Sans Light"/>
                <a:cs typeface="Open Sans Light"/>
                <a:sym typeface="Open Sans Light"/>
              </a:defRPr>
            </a:lvl3pPr>
            <a:lvl4pPr indent="-228600" lvl="3" marL="1828800" marR="0" rtl="0" algn="ctr">
              <a:lnSpc>
                <a:spcPct val="120000"/>
              </a:lnSpc>
              <a:spcBef>
                <a:spcPts val="800"/>
              </a:spcBef>
              <a:spcAft>
                <a:spcPts val="0"/>
              </a:spcAft>
              <a:buClr>
                <a:schemeClr val="dk2"/>
              </a:buClr>
              <a:buSzPts val="1800"/>
              <a:buFont typeface="Merriweather Sans"/>
              <a:buNone/>
              <a:defRPr b="0" i="1" sz="1800" u="none" cap="none" strike="noStrike">
                <a:solidFill>
                  <a:srgbClr val="808184"/>
                </a:solidFill>
                <a:latin typeface="Open Sans Light"/>
                <a:ea typeface="Open Sans Light"/>
                <a:cs typeface="Open Sans Light"/>
                <a:sym typeface="Open Sans Light"/>
              </a:defRPr>
            </a:lvl4pPr>
            <a:lvl5pPr indent="-228600" lvl="4" marL="2286000" marR="0" rtl="0" algn="ctr">
              <a:lnSpc>
                <a:spcPct val="120000"/>
              </a:lnSpc>
              <a:spcBef>
                <a:spcPts val="800"/>
              </a:spcBef>
              <a:spcAft>
                <a:spcPts val="0"/>
              </a:spcAft>
              <a:buClr>
                <a:schemeClr val="dk2"/>
              </a:buClr>
              <a:buSzPts val="1500"/>
              <a:buFont typeface="Merriweather Sans"/>
              <a:buNone/>
              <a:defRPr b="0" i="1" sz="1500" u="none" cap="none" strike="noStrike">
                <a:solidFill>
                  <a:srgbClr val="808184"/>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72" name="Google Shape;72;p18"/>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
  <p:cSld name="OBJECT">
    <p:spTree>
      <p:nvGrpSpPr>
        <p:cNvPr id="78" name="Shape 78"/>
        <p:cNvGrpSpPr/>
        <p:nvPr/>
      </p:nvGrpSpPr>
      <p:grpSpPr>
        <a:xfrm>
          <a:off x="0" y="0"/>
          <a:ext cx="0" cy="0"/>
          <a:chOff x="0" y="0"/>
          <a:chExt cx="0" cy="0"/>
        </a:xfrm>
      </p:grpSpPr>
      <p:sp>
        <p:nvSpPr>
          <p:cNvPr id="79" name="Google Shape;79;p20"/>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80" name="Google Shape;80;p20"/>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dk2"/>
              </a:buClr>
              <a:buSzPts val="2100"/>
              <a:buFont typeface="Merriweather Sans"/>
              <a:buChar char="■"/>
              <a:defRPr b="0" i="0" sz="21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81" name="Google Shape;81;p20"/>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lt">
  <p:cSld name="Title Alt">
    <p:spTree>
      <p:nvGrpSpPr>
        <p:cNvPr id="88" name="Shape 88"/>
        <p:cNvGrpSpPr/>
        <p:nvPr/>
      </p:nvGrpSpPr>
      <p:grpSpPr>
        <a:xfrm>
          <a:off x="0" y="0"/>
          <a:ext cx="0" cy="0"/>
          <a:chOff x="0" y="0"/>
          <a:chExt cx="0" cy="0"/>
        </a:xfrm>
      </p:grpSpPr>
      <p:sp>
        <p:nvSpPr>
          <p:cNvPr id="89" name="Google Shape;89;p22"/>
          <p:cNvSpPr txBox="1"/>
          <p:nvPr>
            <p:ph type="title"/>
          </p:nvPr>
        </p:nvSpPr>
        <p:spPr>
          <a:xfrm>
            <a:off x="379512" y="1007938"/>
            <a:ext cx="8385000" cy="2980200"/>
          </a:xfrm>
          <a:prstGeom prst="rect">
            <a:avLst/>
          </a:prstGeom>
          <a:noFill/>
          <a:ln>
            <a:noFill/>
          </a:ln>
        </p:spPr>
        <p:txBody>
          <a:bodyPr anchorCtr="0" anchor="b" bIns="0" lIns="0" spcFirstLastPara="1" rIns="0" wrap="square" tIns="0"/>
          <a:lstStyle>
            <a:lvl1pPr lvl="0" marR="0" rtl="0" algn="l">
              <a:lnSpc>
                <a:spcPct val="70000"/>
              </a:lnSpc>
              <a:spcBef>
                <a:spcPts val="0"/>
              </a:spcBef>
              <a:spcAft>
                <a:spcPts val="0"/>
              </a:spcAft>
              <a:buClr>
                <a:schemeClr val="dk2"/>
              </a:buClr>
              <a:buSzPts val="6200"/>
              <a:buFont typeface="Open Sans ExtraBold"/>
              <a:buNone/>
              <a:defRPr b="0" i="0" sz="62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90" name="Google Shape;90;p22"/>
          <p:cNvSpPr txBox="1"/>
          <p:nvPr>
            <p:ph idx="1" type="body"/>
          </p:nvPr>
        </p:nvSpPr>
        <p:spPr>
          <a:xfrm>
            <a:off x="375047" y="4239369"/>
            <a:ext cx="8393700" cy="6027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1" sz="18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1" sz="1800" u="none" cap="none" strike="noStrike">
                <a:solidFill>
                  <a:schemeClr val="dk1"/>
                </a:solidFill>
                <a:latin typeface="Open Sans Light"/>
                <a:ea typeface="Open Sans Light"/>
                <a:cs typeface="Open Sans Light"/>
                <a:sym typeface="Open Sans Light"/>
              </a:defRPr>
            </a:lvl2pPr>
            <a:lvl3pPr indent="-342900" lvl="2" marL="1371600" marR="0" rtl="0" algn="l">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20000"/>
              </a:lnSpc>
              <a:spcBef>
                <a:spcPts val="800"/>
              </a:spcBef>
              <a:spcAft>
                <a:spcPts val="0"/>
              </a:spcAft>
              <a:buClr>
                <a:schemeClr val="dk2"/>
              </a:buClr>
              <a:buSzPts val="1800"/>
              <a:buFont typeface="Merriweather Sans"/>
              <a:buChar char="-"/>
              <a:defRPr b="0" i="1" sz="18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91" name="Google Shape;91;p22"/>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spTree>
      <p:nvGrpSpPr>
        <p:cNvPr id="97" name="Shape 97"/>
        <p:cNvGrpSpPr/>
        <p:nvPr/>
      </p:nvGrpSpPr>
      <p:grpSpPr>
        <a:xfrm>
          <a:off x="0" y="0"/>
          <a:ext cx="0" cy="0"/>
          <a:chOff x="0" y="0"/>
          <a:chExt cx="0" cy="0"/>
        </a:xfrm>
      </p:grpSpPr>
      <p:sp>
        <p:nvSpPr>
          <p:cNvPr id="98" name="Google Shape;98;p24"/>
          <p:cNvSpPr txBox="1"/>
          <p:nvPr>
            <p:ph type="title"/>
          </p:nvPr>
        </p:nvSpPr>
        <p:spPr>
          <a:xfrm>
            <a:off x="267891" y="602754"/>
            <a:ext cx="8608200" cy="1004700"/>
          </a:xfrm>
          <a:prstGeom prst="rect">
            <a:avLst/>
          </a:prstGeom>
          <a:noFill/>
          <a:ln>
            <a:noFill/>
          </a:ln>
        </p:spPr>
        <p:txBody>
          <a:bodyPr anchorCtr="0" anchor="ctr" bIns="0" lIns="0" spcFirstLastPara="1" rIns="0" wrap="square" tIns="0"/>
          <a:lstStyle>
            <a:lvl1pPr lvl="0" marR="0" rtl="0" algn="ctr">
              <a:lnSpc>
                <a:spcPct val="70000"/>
              </a:lnSpc>
              <a:spcBef>
                <a:spcPts val="0"/>
              </a:spcBef>
              <a:spcAft>
                <a:spcPts val="0"/>
              </a:spcAft>
              <a:buSzPts val="900"/>
              <a:buNone/>
              <a:defRPr b="0" i="0" sz="5400" u="none" cap="none" strike="noStrike">
                <a:solidFill>
                  <a:schemeClr val="lt1"/>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9pPr>
          </a:lstStyle>
          <a:p/>
        </p:txBody>
      </p:sp>
      <p:sp>
        <p:nvSpPr>
          <p:cNvPr id="99" name="Google Shape;99;p24"/>
          <p:cNvSpPr txBox="1"/>
          <p:nvPr>
            <p:ph idx="1" type="body"/>
          </p:nvPr>
        </p:nvSpPr>
        <p:spPr>
          <a:xfrm>
            <a:off x="1839516" y="1732078"/>
            <a:ext cx="5465100" cy="1599300"/>
          </a:xfrm>
          <a:prstGeom prst="rect">
            <a:avLst/>
          </a:prstGeom>
          <a:solidFill>
            <a:schemeClr val="dk2"/>
          </a:solidFill>
          <a:ln>
            <a:noFill/>
          </a:ln>
          <a:effectLst>
            <a:outerShdw rotWithShape="0" algn="tl" dir="5400000" dist="25400">
              <a:schemeClr val="lt1"/>
            </a:outerShdw>
          </a:effectLst>
        </p:spPr>
        <p:txBody>
          <a:bodyPr anchorCtr="0" anchor="t" bIns="147350" lIns="0" spcFirstLastPara="1" rIns="0" wrap="square" tIns="147350"/>
          <a:lstStyle>
            <a:lvl1pPr indent="-228600" lvl="0" marL="4572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1pPr>
            <a:lvl2pPr indent="-228600" lvl="1" marL="914400" marR="0" rtl="0" algn="ctr">
              <a:lnSpc>
                <a:spcPct val="120000"/>
              </a:lnSpc>
              <a:spcBef>
                <a:spcPts val="0"/>
              </a:spcBef>
              <a:spcAft>
                <a:spcPts val="0"/>
              </a:spcAft>
              <a:buClr>
                <a:schemeClr val="lt1"/>
              </a:buClr>
              <a:buSzPts val="1800"/>
              <a:buFont typeface="Open Sans Light"/>
              <a:buNone/>
              <a:defRPr b="0" i="1" sz="1800" u="none" cap="none" strike="noStrike">
                <a:solidFill>
                  <a:schemeClr val="lt1"/>
                </a:solidFill>
                <a:latin typeface="Open Sans Light"/>
                <a:ea typeface="Open Sans Light"/>
                <a:cs typeface="Open Sans Light"/>
                <a:sym typeface="Open Sans Light"/>
              </a:defRPr>
            </a:lvl2pPr>
            <a:lvl3pPr indent="-228600" lvl="2" marL="13716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3pPr>
            <a:lvl4pPr indent="-228600" lvl="3" marL="18288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4pPr>
            <a:lvl5pPr indent="-228600" lvl="4" marL="2286000" marR="0" rtl="0" algn="ctr">
              <a:lnSpc>
                <a:spcPct val="120000"/>
              </a:lnSpc>
              <a:spcBef>
                <a:spcPts val="0"/>
              </a:spcBef>
              <a:spcAft>
                <a:spcPts val="0"/>
              </a:spcAft>
              <a:buClr>
                <a:schemeClr val="lt2"/>
              </a:buClr>
              <a:buSzPts val="1800"/>
              <a:buFont typeface="Merriweather Sans"/>
              <a:buNone/>
              <a:defRPr b="0" i="1" sz="1800" u="none" cap="none" strike="noStrike">
                <a:solidFill>
                  <a:schemeClr val="lt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cxnSp>
        <p:nvCxnSpPr>
          <p:cNvPr id="51" name="Google Shape;51;p13"/>
          <p:cNvCxnSpPr/>
          <p:nvPr/>
        </p:nvCxnSpPr>
        <p:spPr>
          <a:xfrm>
            <a:off x="866180" y="2169914"/>
            <a:ext cx="7420500" cy="900"/>
          </a:xfrm>
          <a:prstGeom prst="straightConnector1">
            <a:avLst/>
          </a:prstGeom>
          <a:noFill/>
          <a:ln cap="flat" cmpd="sng" w="25400">
            <a:solidFill>
              <a:schemeClr val="dk1"/>
            </a:solidFill>
            <a:prstDash val="solid"/>
            <a:miter lim="800000"/>
            <a:headEnd len="med" w="med" type="none"/>
            <a:tailEnd len="med" w="med" type="none"/>
          </a:ln>
        </p:spPr>
      </p:cxnSp>
      <p:cxnSp>
        <p:nvCxnSpPr>
          <p:cNvPr id="52" name="Google Shape;52;p13"/>
          <p:cNvCxnSpPr/>
          <p:nvPr/>
        </p:nvCxnSpPr>
        <p:spPr>
          <a:xfrm>
            <a:off x="861715" y="3354493"/>
            <a:ext cx="7428300" cy="0"/>
          </a:xfrm>
          <a:prstGeom prst="straightConnector1">
            <a:avLst/>
          </a:prstGeom>
          <a:noFill/>
          <a:ln cap="flat" cmpd="sng" w="25400">
            <a:solidFill>
              <a:schemeClr val="dk1"/>
            </a:solidFill>
            <a:prstDash val="solid"/>
            <a:miter lim="800000"/>
            <a:headEnd len="med" w="med" type="none"/>
            <a:tailEnd len="med" w="med" type="none"/>
          </a:ln>
        </p:spPr>
      </p:cxnSp>
      <p:pic>
        <p:nvPicPr>
          <p:cNvPr descr="TW_Logo_noTag_black.pdf" id="53" name="Google Shape;53;p13"/>
          <p:cNvPicPr preferRelativeResize="0"/>
          <p:nvPr/>
        </p:nvPicPr>
        <p:blipFill rotWithShape="1">
          <a:blip r:embed="rId1">
            <a:alphaModFix/>
          </a:blip>
          <a:srcRect b="0" l="0" r="0" t="0"/>
          <a:stretch/>
        </p:blipFill>
        <p:spPr>
          <a:xfrm>
            <a:off x="3148831" y="419416"/>
            <a:ext cx="2129729" cy="330677"/>
          </a:xfrm>
          <a:prstGeom prst="rect">
            <a:avLst/>
          </a:prstGeom>
          <a:noFill/>
          <a:ln>
            <a:noFill/>
          </a:ln>
        </p:spPr>
      </p:pic>
      <p:sp>
        <p:nvSpPr>
          <p:cNvPr id="54" name="Google Shape;54;p13"/>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55" name="Google Shape;55;p13"/>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dk2"/>
              </a:buClr>
              <a:buSzPts val="2100"/>
              <a:buFont typeface="Merriweather Sans"/>
              <a:buChar char="■"/>
              <a:defRPr b="0" i="0" sz="21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62" name="Google Shape;62;p15"/>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dk2"/>
              </a:buClr>
              <a:buSzPts val="2100"/>
              <a:buFont typeface="Merriweather Sans"/>
              <a:buChar char="■"/>
              <a:defRPr b="0" i="0" sz="21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63" name="Google Shape;63;p15"/>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i="0" sz="9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 name="Shape 73"/>
        <p:cNvGrpSpPr/>
        <p:nvPr/>
      </p:nvGrpSpPr>
      <p:grpSpPr>
        <a:xfrm>
          <a:off x="0" y="0"/>
          <a:ext cx="0" cy="0"/>
          <a:chOff x="0" y="0"/>
          <a:chExt cx="0" cy="0"/>
        </a:xfrm>
      </p:grpSpPr>
      <p:cxnSp>
        <p:nvCxnSpPr>
          <p:cNvPr id="74" name="Google Shape;74;p19"/>
          <p:cNvCxnSpPr/>
          <p:nvPr/>
        </p:nvCxnSpPr>
        <p:spPr>
          <a:xfrm flipH="1" rot="10800000">
            <a:off x="276820" y="628642"/>
            <a:ext cx="8599200" cy="900"/>
          </a:xfrm>
          <a:prstGeom prst="straightConnector1">
            <a:avLst/>
          </a:prstGeom>
          <a:noFill/>
          <a:ln cap="flat" cmpd="sng" w="25400">
            <a:solidFill>
              <a:schemeClr val="dk1"/>
            </a:solidFill>
            <a:prstDash val="solid"/>
            <a:miter lim="800000"/>
            <a:headEnd len="med" w="med" type="none"/>
            <a:tailEnd len="med" w="med" type="none"/>
          </a:ln>
        </p:spPr>
      </p:cxnSp>
      <p:sp>
        <p:nvSpPr>
          <p:cNvPr id="75" name="Google Shape;75;p19"/>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76" name="Google Shape;76;p19"/>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dk2"/>
              </a:buClr>
              <a:buSzPts val="2100"/>
              <a:buFont typeface="Merriweather Sans"/>
              <a:buChar char="■"/>
              <a:defRPr b="0" i="0" sz="21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77" name="Google Shape;77;p19"/>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i="0" sz="9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cxnSp>
        <p:nvCxnSpPr>
          <p:cNvPr id="83" name="Google Shape;83;p21"/>
          <p:cNvCxnSpPr/>
          <p:nvPr/>
        </p:nvCxnSpPr>
        <p:spPr>
          <a:xfrm>
            <a:off x="375047" y="4084494"/>
            <a:ext cx="8393700" cy="900"/>
          </a:xfrm>
          <a:prstGeom prst="straightConnector1">
            <a:avLst/>
          </a:prstGeom>
          <a:noFill/>
          <a:ln cap="flat" cmpd="sng" w="25400">
            <a:solidFill>
              <a:schemeClr val="dk1"/>
            </a:solidFill>
            <a:prstDash val="solid"/>
            <a:miter lim="800000"/>
            <a:headEnd len="med" w="med" type="none"/>
            <a:tailEnd len="med" w="med" type="none"/>
          </a:ln>
        </p:spPr>
      </p:cxnSp>
      <p:pic>
        <p:nvPicPr>
          <p:cNvPr descr="TW_Logo_noTag_black.pdf" id="84" name="Google Shape;84;p21"/>
          <p:cNvPicPr preferRelativeResize="0"/>
          <p:nvPr/>
        </p:nvPicPr>
        <p:blipFill rotWithShape="1">
          <a:blip r:embed="rId1">
            <a:alphaModFix/>
          </a:blip>
          <a:srcRect b="0" l="0" r="0" t="0"/>
          <a:stretch/>
        </p:blipFill>
        <p:spPr>
          <a:xfrm>
            <a:off x="377279" y="401836"/>
            <a:ext cx="2129729" cy="330677"/>
          </a:xfrm>
          <a:prstGeom prst="rect">
            <a:avLst/>
          </a:prstGeom>
          <a:noFill/>
          <a:ln>
            <a:noFill/>
          </a:ln>
        </p:spPr>
      </p:pic>
      <p:sp>
        <p:nvSpPr>
          <p:cNvPr id="85" name="Google Shape;85;p21"/>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dk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dk1"/>
                </a:solidFill>
                <a:latin typeface="Open Sans ExtraBold"/>
                <a:ea typeface="Open Sans ExtraBold"/>
                <a:cs typeface="Open Sans ExtraBold"/>
                <a:sym typeface="Open Sans ExtraBold"/>
              </a:defRPr>
            </a:lvl9pPr>
          </a:lstStyle>
          <a:p/>
        </p:txBody>
      </p:sp>
      <p:sp>
        <p:nvSpPr>
          <p:cNvPr id="86" name="Google Shape;86;p21"/>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dk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dk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dk2"/>
              </a:buClr>
              <a:buSzPts val="2100"/>
              <a:buFont typeface="Merriweather Sans"/>
              <a:buChar char="■"/>
              <a:defRPr b="0" i="0" sz="21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dk2"/>
              </a:buClr>
              <a:buSzPts val="1800"/>
              <a:buFont typeface="Merriweather Sans"/>
              <a:buChar char="●"/>
              <a:defRPr b="0" i="0" sz="1800" u="none" cap="none" strike="noStrike">
                <a:solidFill>
                  <a:schemeClr val="dk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dk2"/>
              </a:buClr>
              <a:buSzPts val="1500"/>
              <a:buFont typeface="Merriweather Sans"/>
              <a:buChar char="-"/>
              <a:defRPr b="0" i="0" sz="1500" u="none" cap="none" strike="noStrike">
                <a:solidFill>
                  <a:schemeClr val="dk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dk1"/>
              </a:buClr>
              <a:buSzPts val="900"/>
              <a:buFont typeface="Merriweather Sans"/>
              <a:buChar char="-"/>
              <a:defRPr b="0" i="0" sz="900" u="none" cap="none" strike="noStrike">
                <a:solidFill>
                  <a:schemeClr val="dk1"/>
                </a:solidFill>
                <a:latin typeface="Open Sans Light"/>
                <a:ea typeface="Open Sans Light"/>
                <a:cs typeface="Open Sans Light"/>
                <a:sym typeface="Open Sans Light"/>
              </a:defRPr>
            </a:lvl9pPr>
          </a:lstStyle>
          <a:p/>
        </p:txBody>
      </p:sp>
      <p:sp>
        <p:nvSpPr>
          <p:cNvPr id="87" name="Google Shape;87;p21"/>
          <p:cNvSpPr txBox="1"/>
          <p:nvPr>
            <p:ph idx="12" type="sldNum"/>
          </p:nvPr>
        </p:nvSpPr>
        <p:spPr>
          <a:xfrm>
            <a:off x="8687469" y="4882307"/>
            <a:ext cx="188700" cy="154200"/>
          </a:xfrm>
          <a:prstGeom prst="rect">
            <a:avLst/>
          </a:prstGeom>
          <a:noFill/>
          <a:ln>
            <a:noFill/>
          </a:ln>
        </p:spPr>
        <p:txBody>
          <a:bodyPr anchorCtr="0" anchor="t" bIns="29450" lIns="58925" spcFirstLastPara="1" rIns="58925" wrap="square" tIns="29450">
            <a:noAutofit/>
          </a:bodyPr>
          <a:lstStyle>
            <a:lvl1pPr indent="0" lvl="0"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08184"/>
              </a:buClr>
              <a:buSzPts val="700"/>
              <a:buFont typeface="Open Sans Light"/>
              <a:buNone/>
              <a:defRPr b="0" i="1" sz="700" u="none" cap="none" strike="noStrike">
                <a:solidFill>
                  <a:srgbClr val="808184"/>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i="0" sz="9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2" name="Shape 92"/>
        <p:cNvGrpSpPr/>
        <p:nvPr/>
      </p:nvGrpSpPr>
      <p:grpSpPr>
        <a:xfrm>
          <a:off x="0" y="0"/>
          <a:ext cx="0" cy="0"/>
          <a:chOff x="0" y="0"/>
          <a:chExt cx="0" cy="0"/>
        </a:xfrm>
      </p:grpSpPr>
      <p:cxnSp>
        <p:nvCxnSpPr>
          <p:cNvPr id="93" name="Google Shape;93;p23"/>
          <p:cNvCxnSpPr/>
          <p:nvPr/>
        </p:nvCxnSpPr>
        <p:spPr>
          <a:xfrm>
            <a:off x="1839516" y="1687711"/>
            <a:ext cx="5472900" cy="0"/>
          </a:xfrm>
          <a:prstGeom prst="straightConnector1">
            <a:avLst/>
          </a:prstGeom>
          <a:noFill/>
          <a:ln cap="flat" cmpd="sng" w="25400">
            <a:solidFill>
              <a:schemeClr val="lt1"/>
            </a:solidFill>
            <a:prstDash val="solid"/>
            <a:miter lim="800000"/>
            <a:headEnd len="med" w="med" type="none"/>
            <a:tailEnd len="med" w="med" type="none"/>
          </a:ln>
        </p:spPr>
      </p:cxnSp>
      <p:pic>
        <p:nvPicPr>
          <p:cNvPr descr="TW_Logo_NoTag_wht.pdf" id="94" name="Google Shape;94;p23"/>
          <p:cNvPicPr preferRelativeResize="0"/>
          <p:nvPr/>
        </p:nvPicPr>
        <p:blipFill rotWithShape="1">
          <a:blip r:embed="rId1">
            <a:alphaModFix/>
          </a:blip>
          <a:srcRect b="0" l="0" r="0" t="0"/>
          <a:stretch/>
        </p:blipFill>
        <p:spPr>
          <a:xfrm>
            <a:off x="3125391" y="4460379"/>
            <a:ext cx="2169912" cy="336538"/>
          </a:xfrm>
          <a:prstGeom prst="rect">
            <a:avLst/>
          </a:prstGeom>
          <a:noFill/>
          <a:ln>
            <a:noFill/>
          </a:ln>
        </p:spPr>
      </p:pic>
      <p:sp>
        <p:nvSpPr>
          <p:cNvPr id="95" name="Google Shape;95;p23"/>
          <p:cNvSpPr txBox="1"/>
          <p:nvPr>
            <p:ph type="title"/>
          </p:nvPr>
        </p:nvSpPr>
        <p:spPr>
          <a:xfrm>
            <a:off x="267891" y="160734"/>
            <a:ext cx="8608200" cy="381600"/>
          </a:xfrm>
          <a:prstGeom prst="rect">
            <a:avLst/>
          </a:prstGeom>
          <a:noFill/>
          <a:ln>
            <a:noFill/>
          </a:ln>
        </p:spPr>
        <p:txBody>
          <a:bodyPr anchorCtr="0" anchor="ctr" bIns="0" lIns="0" spcFirstLastPara="1" rIns="0" wrap="square" tIns="0"/>
          <a:lstStyle>
            <a:lvl1pPr lvl="0"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1pPr>
            <a:lvl2pPr lvl="1"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2pPr>
            <a:lvl3pPr lvl="2"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3pPr>
            <a:lvl4pPr lvl="3"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4pPr>
            <a:lvl5pPr lvl="4" marR="0" rtl="0" algn="l">
              <a:lnSpc>
                <a:spcPct val="70000"/>
              </a:lnSpc>
              <a:spcBef>
                <a:spcPts val="0"/>
              </a:spcBef>
              <a:spcAft>
                <a:spcPts val="0"/>
              </a:spcAft>
              <a:buSzPts val="900"/>
              <a:buNone/>
              <a:defRPr b="0" i="0" sz="2300" u="none" cap="none" strike="noStrike">
                <a:solidFill>
                  <a:schemeClr val="lt2"/>
                </a:solidFill>
                <a:latin typeface="Open Sans ExtraBold"/>
                <a:ea typeface="Open Sans ExtraBold"/>
                <a:cs typeface="Open Sans ExtraBold"/>
                <a:sym typeface="Open Sans ExtraBold"/>
              </a:defRPr>
            </a:lvl5pPr>
            <a:lvl6pPr lvl="5"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6pPr>
            <a:lvl7pPr lvl="6"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7pPr>
            <a:lvl8pPr lvl="7"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8pPr>
            <a:lvl9pPr lvl="8" marR="0" rtl="0" algn="l">
              <a:lnSpc>
                <a:spcPct val="70000"/>
              </a:lnSpc>
              <a:spcBef>
                <a:spcPts val="0"/>
              </a:spcBef>
              <a:spcAft>
                <a:spcPts val="0"/>
              </a:spcAft>
              <a:buSzPts val="900"/>
              <a:buNone/>
              <a:defRPr b="0" i="0" sz="2300" u="none" cap="none" strike="noStrike">
                <a:solidFill>
                  <a:schemeClr val="lt1"/>
                </a:solidFill>
                <a:latin typeface="Open Sans ExtraBold"/>
                <a:ea typeface="Open Sans ExtraBold"/>
                <a:cs typeface="Open Sans ExtraBold"/>
                <a:sym typeface="Open Sans ExtraBold"/>
              </a:defRPr>
            </a:lvl9pPr>
          </a:lstStyle>
          <a:p/>
        </p:txBody>
      </p:sp>
      <p:sp>
        <p:nvSpPr>
          <p:cNvPr id="96" name="Google Shape;96;p23"/>
          <p:cNvSpPr txBox="1"/>
          <p:nvPr>
            <p:ph idx="1" type="body"/>
          </p:nvPr>
        </p:nvSpPr>
        <p:spPr>
          <a:xfrm>
            <a:off x="267891" y="750094"/>
            <a:ext cx="8608200" cy="4025100"/>
          </a:xfrm>
          <a:prstGeom prst="rect">
            <a:avLst/>
          </a:prstGeom>
          <a:noFill/>
          <a:ln>
            <a:noFill/>
          </a:ln>
        </p:spPr>
        <p:txBody>
          <a:bodyPr anchorCtr="0" anchor="t" bIns="0" lIns="0" spcFirstLastPara="1" rIns="0" wrap="square" tIns="0"/>
          <a:lstStyle>
            <a:lvl1pPr indent="-228600" lvl="0" marL="457200" marR="0" rtl="0" algn="l">
              <a:lnSpc>
                <a:spcPct val="120000"/>
              </a:lnSpc>
              <a:spcBef>
                <a:spcPts val="1500"/>
              </a:spcBef>
              <a:spcAft>
                <a:spcPts val="0"/>
              </a:spcAft>
              <a:buSzPts val="900"/>
              <a:buNone/>
              <a:defRPr b="0" i="0" sz="3100" u="none" cap="none" strike="noStrike">
                <a:solidFill>
                  <a:schemeClr val="lt1"/>
                </a:solidFill>
                <a:latin typeface="Open Sans Light"/>
                <a:ea typeface="Open Sans Light"/>
                <a:cs typeface="Open Sans Light"/>
                <a:sym typeface="Open Sans Light"/>
              </a:defRPr>
            </a:lvl1pPr>
            <a:lvl2pPr indent="-228600" lvl="1" marL="914400" marR="0" rtl="0" algn="l">
              <a:lnSpc>
                <a:spcPct val="120000"/>
              </a:lnSpc>
              <a:spcBef>
                <a:spcPts val="1500"/>
              </a:spcBef>
              <a:spcAft>
                <a:spcPts val="0"/>
              </a:spcAft>
              <a:buSzPts val="900"/>
              <a:buNone/>
              <a:defRPr b="0" i="0" sz="2300" u="none" cap="none" strike="noStrike">
                <a:solidFill>
                  <a:schemeClr val="lt1"/>
                </a:solidFill>
                <a:latin typeface="Open Sans Light"/>
                <a:ea typeface="Open Sans Light"/>
                <a:cs typeface="Open Sans Light"/>
                <a:sym typeface="Open Sans Light"/>
              </a:defRPr>
            </a:lvl2pPr>
            <a:lvl3pPr indent="-361950" lvl="2" marL="1371600" marR="0" rtl="0" algn="l">
              <a:lnSpc>
                <a:spcPct val="120000"/>
              </a:lnSpc>
              <a:spcBef>
                <a:spcPts val="800"/>
              </a:spcBef>
              <a:spcAft>
                <a:spcPts val="0"/>
              </a:spcAft>
              <a:buClr>
                <a:schemeClr val="lt2"/>
              </a:buClr>
              <a:buSzPts val="2100"/>
              <a:buFont typeface="Merriweather Sans"/>
              <a:buChar char="■"/>
              <a:defRPr b="0" i="0" sz="2100" u="none" cap="none" strike="noStrike">
                <a:solidFill>
                  <a:schemeClr val="lt1"/>
                </a:solidFill>
                <a:latin typeface="Open Sans Light"/>
                <a:ea typeface="Open Sans Light"/>
                <a:cs typeface="Open Sans Light"/>
                <a:sym typeface="Open Sans Light"/>
              </a:defRPr>
            </a:lvl3pPr>
            <a:lvl4pPr indent="-342900" lvl="3" marL="1828800" marR="0" rtl="0" algn="l">
              <a:lnSpc>
                <a:spcPct val="120000"/>
              </a:lnSpc>
              <a:spcBef>
                <a:spcPts val="800"/>
              </a:spcBef>
              <a:spcAft>
                <a:spcPts val="0"/>
              </a:spcAft>
              <a:buClr>
                <a:schemeClr val="lt2"/>
              </a:buClr>
              <a:buSzPts val="1800"/>
              <a:buFont typeface="Merriweather Sans"/>
              <a:buChar char="●"/>
              <a:defRPr b="0" i="0" sz="1800" u="none" cap="none" strike="noStrike">
                <a:solidFill>
                  <a:schemeClr val="lt1"/>
                </a:solidFill>
                <a:latin typeface="Open Sans Light"/>
                <a:ea typeface="Open Sans Light"/>
                <a:cs typeface="Open Sans Light"/>
                <a:sym typeface="Open Sans Light"/>
              </a:defRPr>
            </a:lvl4pPr>
            <a:lvl5pPr indent="-323850" lvl="4" marL="2286000" marR="0" rtl="0" algn="l">
              <a:lnSpc>
                <a:spcPct val="120000"/>
              </a:lnSpc>
              <a:spcBef>
                <a:spcPts val="800"/>
              </a:spcBef>
              <a:spcAft>
                <a:spcPts val="0"/>
              </a:spcAft>
              <a:buClr>
                <a:schemeClr val="lt2"/>
              </a:buClr>
              <a:buSzPts val="1500"/>
              <a:buFont typeface="Merriweather Sans"/>
              <a:buChar char="-"/>
              <a:defRPr b="0" i="0" sz="1500" u="none" cap="none" strike="noStrike">
                <a:solidFill>
                  <a:schemeClr val="lt1"/>
                </a:solidFill>
                <a:latin typeface="Open Sans Light"/>
                <a:ea typeface="Open Sans Light"/>
                <a:cs typeface="Open Sans Light"/>
                <a:sym typeface="Open Sans Light"/>
              </a:defRPr>
            </a:lvl5pPr>
            <a:lvl6pPr indent="-285750" lvl="5" marL="27432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6pPr>
            <a:lvl7pPr indent="-285750" lvl="6" marL="32004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7pPr>
            <a:lvl8pPr indent="-285750" lvl="7" marL="36576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8pPr>
            <a:lvl9pPr indent="-285750" lvl="8" marL="4114800" marR="0" rtl="0" algn="l">
              <a:spcBef>
                <a:spcPts val="800"/>
              </a:spcBef>
              <a:spcAft>
                <a:spcPts val="0"/>
              </a:spcAft>
              <a:buClr>
                <a:schemeClr val="lt1"/>
              </a:buClr>
              <a:buSzPts val="900"/>
              <a:buFont typeface="Merriweather Sans"/>
              <a:buChar char="-"/>
              <a:defRPr b="0" i="0" sz="900" u="none" cap="none" strike="noStrike">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www.allthingsdistributed.com/2017/10/a-decade-of-dynamo.html" TargetMode="External"/><Relationship Id="rId4" Type="http://schemas.openxmlformats.org/officeDocument/2006/relationships/hyperlink" Target="http://www.allthingsdistributed.com/2017/10/a-decade-of-dynamo.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267891" y="2330648"/>
            <a:ext cx="8608200" cy="10047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Clr>
                <a:schemeClr val="dk2"/>
              </a:buClr>
              <a:buSzPts val="5400"/>
              <a:buFont typeface="Open Sans ExtraBold"/>
              <a:buNone/>
            </a:pPr>
            <a:r>
              <a:rPr lang="en"/>
              <a:t>Nosql Databases</a:t>
            </a:r>
            <a:endParaRPr/>
          </a:p>
        </p:txBody>
      </p:sp>
      <p:sp>
        <p:nvSpPr>
          <p:cNvPr id="105" name="Google Shape;105;p25"/>
          <p:cNvSpPr txBox="1"/>
          <p:nvPr>
            <p:ph idx="1" type="body"/>
          </p:nvPr>
        </p:nvSpPr>
        <p:spPr>
          <a:xfrm>
            <a:off x="1839516" y="3576340"/>
            <a:ext cx="5465100" cy="11586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800"/>
              <a:buFont typeface="Open Sans Light"/>
              <a:buNone/>
            </a:pPr>
            <a:r>
              <a:rPr lang="en"/>
              <a:t>The principles underlying Nosql databases and Distributed systems in general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 Theorem</a:t>
            </a:r>
            <a:endParaRPr/>
          </a:p>
        </p:txBody>
      </p:sp>
      <p:sp>
        <p:nvSpPr>
          <p:cNvPr id="167" name="Google Shape;167;p34"/>
          <p:cNvSpPr txBox="1"/>
          <p:nvPr>
            <p:ph idx="1" type="body"/>
          </p:nvPr>
        </p:nvSpPr>
        <p:spPr>
          <a:xfrm>
            <a:off x="311700" y="991100"/>
            <a:ext cx="3727800" cy="357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Presented by Eric Brewer in 2000 and later proved by Gilbert and Lynch</a:t>
            </a:r>
            <a:endParaRPr sz="1600"/>
          </a:p>
          <a:p>
            <a:pPr indent="-330200" lvl="0" marL="457200" rtl="0" algn="l">
              <a:spcBef>
                <a:spcPts val="0"/>
              </a:spcBef>
              <a:spcAft>
                <a:spcPts val="0"/>
              </a:spcAft>
              <a:buSzPts val="1600"/>
              <a:buChar char="●"/>
            </a:pPr>
            <a:r>
              <a:rPr lang="en" sz="1600"/>
              <a:t>AP systems: Non failing node that has lost contact with other nodes continues to accept requests</a:t>
            </a:r>
            <a:endParaRPr sz="1600"/>
          </a:p>
          <a:p>
            <a:pPr indent="-330200" lvl="0" marL="457200" rtl="0" algn="l">
              <a:spcBef>
                <a:spcPts val="0"/>
              </a:spcBef>
              <a:spcAft>
                <a:spcPts val="0"/>
              </a:spcAft>
              <a:buSzPts val="1600"/>
              <a:buChar char="●"/>
            </a:pPr>
            <a:r>
              <a:rPr lang="en" sz="1600"/>
              <a:t>CP systems: </a:t>
            </a:r>
            <a:r>
              <a:rPr lang="en" sz="1600"/>
              <a:t>Non failing node that has lost contact with other nodes stops responding to requests</a:t>
            </a:r>
            <a:endParaRPr sz="1600"/>
          </a:p>
          <a:p>
            <a:pPr indent="-330200" lvl="0" marL="457200" rtl="0" algn="l">
              <a:spcBef>
                <a:spcPts val="0"/>
              </a:spcBef>
              <a:spcAft>
                <a:spcPts val="0"/>
              </a:spcAft>
              <a:buSzPts val="1600"/>
              <a:buChar char="●"/>
            </a:pPr>
            <a:r>
              <a:rPr lang="en" sz="1600"/>
              <a:t>AC systems:  systems which are available and consistent but fail under n/w partitions. E.g single node systems</a:t>
            </a:r>
            <a:endParaRPr sz="1600"/>
          </a:p>
        </p:txBody>
      </p:sp>
      <p:pic>
        <p:nvPicPr>
          <p:cNvPr id="168" name="Google Shape;168;p34"/>
          <p:cNvPicPr preferRelativeResize="0"/>
          <p:nvPr/>
        </p:nvPicPr>
        <p:blipFill>
          <a:blip r:embed="rId3">
            <a:alphaModFix/>
          </a:blip>
          <a:stretch>
            <a:fillRect/>
          </a:stretch>
        </p:blipFill>
        <p:spPr>
          <a:xfrm>
            <a:off x="4743800" y="991100"/>
            <a:ext cx="4162604" cy="357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PACELC</a:t>
            </a:r>
            <a:endParaRPr/>
          </a:p>
        </p:txBody>
      </p:sp>
      <p:sp>
        <p:nvSpPr>
          <p:cNvPr id="174" name="Google Shape;174;p35"/>
          <p:cNvSpPr txBox="1"/>
          <p:nvPr>
            <p:ph idx="1" type="body"/>
          </p:nvPr>
        </p:nvSpPr>
        <p:spPr>
          <a:xfrm>
            <a:off x="311700" y="896550"/>
            <a:ext cx="8520600" cy="367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CAP describes tradeoffs between Consistency, Availability and Partition tolerance</a:t>
            </a:r>
            <a:endParaRPr/>
          </a:p>
          <a:p>
            <a:pPr indent="-317500" lvl="1" marL="914400" rtl="0" algn="l">
              <a:spcBef>
                <a:spcPts val="0"/>
              </a:spcBef>
              <a:spcAft>
                <a:spcPts val="0"/>
              </a:spcAft>
              <a:buSzPts val="1400"/>
              <a:buChar char="○"/>
            </a:pPr>
            <a:r>
              <a:rPr lang="en"/>
              <a:t>Mainly relevant in the case of network partitions</a:t>
            </a:r>
            <a:endParaRPr/>
          </a:p>
          <a:p>
            <a:pPr indent="-342900" lvl="0" marL="457200" rtl="0" algn="l">
              <a:spcBef>
                <a:spcPts val="0"/>
              </a:spcBef>
              <a:spcAft>
                <a:spcPts val="0"/>
              </a:spcAft>
              <a:buSzPts val="1800"/>
              <a:buChar char="●"/>
            </a:pPr>
            <a:r>
              <a:rPr lang="en"/>
              <a:t>Introduced by Daniel Abadi from Yale university in 2010</a:t>
            </a:r>
            <a:endParaRPr/>
          </a:p>
          <a:p>
            <a:pPr indent="-342900" lvl="0" marL="457200" rtl="0" algn="l">
              <a:spcBef>
                <a:spcPts val="0"/>
              </a:spcBef>
              <a:spcAft>
                <a:spcPts val="0"/>
              </a:spcAft>
              <a:buSzPts val="1800"/>
              <a:buChar char="●"/>
            </a:pPr>
            <a:r>
              <a:rPr lang="en"/>
              <a:t>PACELC describes tradeoffs between Latency and Consistency</a:t>
            </a:r>
            <a:endParaRPr/>
          </a:p>
          <a:p>
            <a:pPr indent="-317500" lvl="1" marL="914400" rtl="0" algn="l">
              <a:spcBef>
                <a:spcPts val="0"/>
              </a:spcBef>
              <a:spcAft>
                <a:spcPts val="0"/>
              </a:spcAft>
              <a:buSzPts val="1400"/>
              <a:buChar char="○"/>
            </a:pPr>
            <a:r>
              <a:rPr lang="en"/>
              <a:t>Relevant under normal conditions</a:t>
            </a:r>
            <a:endParaRPr/>
          </a:p>
          <a:p>
            <a:pPr indent="-317500" lvl="1" marL="914400" rtl="0" algn="l">
              <a:spcBef>
                <a:spcPts val="0"/>
              </a:spcBef>
              <a:spcAft>
                <a:spcPts val="0"/>
              </a:spcAft>
              <a:buSzPts val="1400"/>
              <a:buChar char="○"/>
            </a:pPr>
            <a:r>
              <a:rPr b="1" lang="en"/>
              <a:t>P</a:t>
            </a:r>
            <a:r>
              <a:rPr lang="en"/>
              <a:t>artitioning-</a:t>
            </a:r>
            <a:r>
              <a:rPr b="1" lang="en"/>
              <a:t>A</a:t>
            </a:r>
            <a:r>
              <a:rPr lang="en"/>
              <a:t>vailability-</a:t>
            </a:r>
            <a:r>
              <a:rPr b="1" lang="en"/>
              <a:t>C</a:t>
            </a:r>
            <a:r>
              <a:rPr lang="en"/>
              <a:t>onsistency-</a:t>
            </a:r>
            <a:r>
              <a:rPr b="1" lang="en"/>
              <a:t>E</a:t>
            </a:r>
            <a:r>
              <a:rPr lang="en"/>
              <a:t>lse-</a:t>
            </a:r>
            <a:r>
              <a:rPr b="1" lang="en"/>
              <a:t>L</a:t>
            </a:r>
            <a:r>
              <a:rPr lang="en"/>
              <a:t>atency-</a:t>
            </a:r>
            <a:r>
              <a:rPr b="1" lang="en"/>
              <a:t>C</a:t>
            </a:r>
            <a:r>
              <a:rPr lang="en"/>
              <a:t>onsistency</a:t>
            </a:r>
            <a:endParaRPr/>
          </a:p>
          <a:p>
            <a:pPr indent="-342900" lvl="0" marL="457200" rtl="0" algn="l">
              <a:spcBef>
                <a:spcPts val="0"/>
              </a:spcBef>
              <a:spcAft>
                <a:spcPts val="0"/>
              </a:spcAft>
              <a:buSzPts val="1800"/>
              <a:buChar char="●"/>
            </a:pPr>
            <a:r>
              <a:rPr lang="en"/>
              <a:t>Cassandra, Riak, CosmosDB are by default PA / EL</a:t>
            </a:r>
            <a:endParaRPr/>
          </a:p>
          <a:p>
            <a:pPr indent="-342900" lvl="0" marL="457200" rtl="0" algn="l">
              <a:spcBef>
                <a:spcPts val="0"/>
              </a:spcBef>
              <a:spcAft>
                <a:spcPts val="0"/>
              </a:spcAft>
              <a:buSzPts val="1800"/>
              <a:buChar char="●"/>
            </a:pPr>
            <a:r>
              <a:rPr lang="en"/>
              <a:t>BigTable, HBase, VoltDB are PC / EC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Consensus</a:t>
            </a:r>
            <a:endParaRPr/>
          </a:p>
        </p:txBody>
      </p:sp>
      <p:sp>
        <p:nvSpPr>
          <p:cNvPr id="180" name="Google Shape;18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Key building block of distributed systems</a:t>
            </a:r>
            <a:endParaRPr/>
          </a:p>
          <a:p>
            <a:pPr indent="-342900" lvl="0" marL="457200" rtl="0" algn="l">
              <a:spcBef>
                <a:spcPts val="0"/>
              </a:spcBef>
              <a:spcAft>
                <a:spcPts val="0"/>
              </a:spcAft>
              <a:buSzPts val="1800"/>
              <a:buChar char="●"/>
            </a:pPr>
            <a:r>
              <a:rPr lang="en"/>
              <a:t>Consensus algorithms</a:t>
            </a:r>
            <a:endParaRPr/>
          </a:p>
          <a:p>
            <a:pPr indent="-317500" lvl="1" marL="914400" rtl="0" algn="l">
              <a:spcBef>
                <a:spcPts val="0"/>
              </a:spcBef>
              <a:spcAft>
                <a:spcPts val="0"/>
              </a:spcAft>
              <a:buSzPts val="1400"/>
              <a:buChar char="○"/>
            </a:pPr>
            <a:r>
              <a:rPr lang="en"/>
              <a:t>Paxos, Raft - quorum based algorithms</a:t>
            </a:r>
            <a:endParaRPr/>
          </a:p>
          <a:p>
            <a:pPr indent="-342900" lvl="0" marL="457200" rtl="0" algn="l">
              <a:spcBef>
                <a:spcPts val="0"/>
              </a:spcBef>
              <a:spcAft>
                <a:spcPts val="0"/>
              </a:spcAft>
              <a:buSzPts val="1800"/>
              <a:buChar char="●"/>
            </a:pPr>
            <a:r>
              <a:rPr lang="en"/>
              <a:t>Implementation mechanics of consensus in nosql systems</a:t>
            </a:r>
            <a:endParaRPr/>
          </a:p>
          <a:p>
            <a:pPr indent="-317500" lvl="1" marL="914400" rtl="0" algn="l">
              <a:spcBef>
                <a:spcPts val="0"/>
              </a:spcBef>
              <a:spcAft>
                <a:spcPts val="0"/>
              </a:spcAft>
              <a:buSzPts val="1400"/>
              <a:buChar char="○"/>
            </a:pPr>
            <a:r>
              <a:rPr lang="en"/>
              <a:t>Implement consensus algorithms themselves - Cassandra, elastic search</a:t>
            </a:r>
            <a:endParaRPr/>
          </a:p>
          <a:p>
            <a:pPr indent="-317500" lvl="1" marL="914400" rtl="0" algn="l">
              <a:spcBef>
                <a:spcPts val="0"/>
              </a:spcBef>
              <a:spcAft>
                <a:spcPts val="0"/>
              </a:spcAft>
              <a:buSzPts val="1400"/>
              <a:buChar char="○"/>
            </a:pPr>
            <a:r>
              <a:rPr lang="en"/>
              <a:t>Use another system to provide consensus - Zookeeper, etcd, Chubby</a:t>
            </a:r>
            <a:endParaRPr/>
          </a:p>
          <a:p>
            <a:pPr indent="-342900" lvl="0" marL="457200" rtl="0" algn="l">
              <a:spcBef>
                <a:spcPts val="0"/>
              </a:spcBef>
              <a:spcAft>
                <a:spcPts val="0"/>
              </a:spcAft>
              <a:buSzPts val="1800"/>
              <a:buChar char="●"/>
            </a:pPr>
            <a:r>
              <a:rPr lang="en"/>
              <a:t>Zookeeper, EtcD, Chubby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Consistency properties</a:t>
            </a:r>
            <a:endParaRPr/>
          </a:p>
        </p:txBody>
      </p:sp>
      <p:sp>
        <p:nvSpPr>
          <p:cNvPr id="186" name="Google Shape;186;p37"/>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Read-Write consistency properties</a:t>
            </a:r>
            <a:endParaRPr/>
          </a:p>
          <a:p>
            <a:pPr indent="-317500" lvl="1" marL="914400" rtl="0" algn="l">
              <a:spcBef>
                <a:spcPts val="0"/>
              </a:spcBef>
              <a:spcAft>
                <a:spcPts val="0"/>
              </a:spcAft>
              <a:buSzPts val="1400"/>
              <a:buChar char="○"/>
            </a:pPr>
            <a:r>
              <a:rPr lang="en"/>
              <a:t>Eventual consistency</a:t>
            </a:r>
            <a:endParaRPr/>
          </a:p>
          <a:p>
            <a:pPr indent="-317500" lvl="1" marL="914400" rtl="0" algn="l">
              <a:spcBef>
                <a:spcPts val="0"/>
              </a:spcBef>
              <a:spcAft>
                <a:spcPts val="0"/>
              </a:spcAft>
              <a:buSzPts val="1400"/>
              <a:buChar char="○"/>
            </a:pPr>
            <a:r>
              <a:rPr lang="en"/>
              <a:t>Read after write consistency</a:t>
            </a:r>
            <a:endParaRPr/>
          </a:p>
          <a:p>
            <a:pPr indent="-317500" lvl="1" marL="914400" rtl="0" algn="l">
              <a:spcBef>
                <a:spcPts val="0"/>
              </a:spcBef>
              <a:spcAft>
                <a:spcPts val="0"/>
              </a:spcAft>
              <a:buSzPts val="1400"/>
              <a:buChar char="○"/>
            </a:pPr>
            <a:r>
              <a:rPr lang="en"/>
              <a:t>Read after Read consistency</a:t>
            </a:r>
            <a:endParaRPr/>
          </a:p>
          <a:p>
            <a:pPr indent="-342900" lvl="0" marL="457200" rtl="0" algn="l">
              <a:spcBef>
                <a:spcPts val="0"/>
              </a:spcBef>
              <a:spcAft>
                <a:spcPts val="0"/>
              </a:spcAft>
              <a:buSzPts val="1800"/>
              <a:buChar char="●"/>
            </a:pPr>
            <a:r>
              <a:rPr lang="en"/>
              <a:t>Write-Write consistency</a:t>
            </a:r>
            <a:endParaRPr/>
          </a:p>
          <a:p>
            <a:pPr indent="-317500" lvl="1" marL="914400" rtl="0" algn="l">
              <a:spcBef>
                <a:spcPts val="0"/>
              </a:spcBef>
              <a:spcAft>
                <a:spcPts val="0"/>
              </a:spcAft>
              <a:buSzPts val="1400"/>
              <a:buChar char="○"/>
            </a:pPr>
            <a:r>
              <a:rPr lang="en"/>
              <a:t>Atomic writes using last write wins - Cassandra</a:t>
            </a:r>
            <a:endParaRPr/>
          </a:p>
          <a:p>
            <a:pPr indent="-317500" lvl="1" marL="914400" rtl="0" algn="l">
              <a:spcBef>
                <a:spcPts val="0"/>
              </a:spcBef>
              <a:spcAft>
                <a:spcPts val="0"/>
              </a:spcAft>
              <a:buSzPts val="1400"/>
              <a:buChar char="○"/>
            </a:pPr>
            <a:r>
              <a:rPr lang="en"/>
              <a:t>Conflict prevention</a:t>
            </a:r>
            <a:endParaRPr/>
          </a:p>
          <a:p>
            <a:pPr indent="-317500" lvl="2" marL="1371600" rtl="0" algn="l">
              <a:spcBef>
                <a:spcPts val="0"/>
              </a:spcBef>
              <a:spcAft>
                <a:spcPts val="0"/>
              </a:spcAft>
              <a:buSzPts val="1400"/>
              <a:buChar char="■"/>
            </a:pPr>
            <a:r>
              <a:rPr lang="en"/>
              <a:t>Distributed</a:t>
            </a:r>
            <a:r>
              <a:rPr lang="en"/>
              <a:t> locking / Paxos</a:t>
            </a:r>
            <a:endParaRPr/>
          </a:p>
          <a:p>
            <a:pPr indent="-317500" lvl="2" marL="1371600" rtl="0" algn="l">
              <a:spcBef>
                <a:spcPts val="0"/>
              </a:spcBef>
              <a:spcAft>
                <a:spcPts val="0"/>
              </a:spcAft>
              <a:buSzPts val="1400"/>
              <a:buChar char="■"/>
            </a:pPr>
            <a:r>
              <a:rPr lang="en"/>
              <a:t>Master - Slave</a:t>
            </a:r>
            <a:endParaRPr/>
          </a:p>
          <a:p>
            <a:pPr indent="-317500" lvl="3" marL="1828800" rtl="0" algn="l">
              <a:spcBef>
                <a:spcPts val="0"/>
              </a:spcBef>
              <a:spcAft>
                <a:spcPts val="0"/>
              </a:spcAft>
              <a:buSzPts val="1400"/>
              <a:buChar char="●"/>
            </a:pPr>
            <a:r>
              <a:rPr lang="en"/>
              <a:t>RDBMS, HBase, Mongo DB</a:t>
            </a:r>
            <a:endParaRPr/>
          </a:p>
          <a:p>
            <a:pPr indent="-317500" lvl="1" marL="914400" rtl="0" algn="l">
              <a:spcBef>
                <a:spcPts val="0"/>
              </a:spcBef>
              <a:spcAft>
                <a:spcPts val="0"/>
              </a:spcAft>
              <a:buSzPts val="1400"/>
              <a:buChar char="○"/>
            </a:pPr>
            <a:r>
              <a:rPr lang="en"/>
              <a:t>Conflict detection</a:t>
            </a:r>
            <a:endParaRPr/>
          </a:p>
          <a:p>
            <a:pPr indent="-317500" lvl="2" marL="1371600" rtl="0" algn="l">
              <a:spcBef>
                <a:spcPts val="0"/>
              </a:spcBef>
              <a:spcAft>
                <a:spcPts val="0"/>
              </a:spcAft>
              <a:buSzPts val="1400"/>
              <a:buChar char="■"/>
            </a:pPr>
            <a:r>
              <a:rPr lang="en"/>
              <a:t>Maintain versions and let client resolve conflict</a:t>
            </a:r>
            <a:endParaRPr/>
          </a:p>
          <a:p>
            <a:pPr indent="-317500" lvl="3" marL="1828800" rtl="0" algn="l">
              <a:spcBef>
                <a:spcPts val="0"/>
              </a:spcBef>
              <a:spcAft>
                <a:spcPts val="0"/>
              </a:spcAft>
              <a:buSzPts val="1400"/>
              <a:buChar char="●"/>
            </a:pPr>
            <a:r>
              <a:rPr lang="en"/>
              <a:t>Riak, Voldemort, CouchDB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W, N</a:t>
            </a:r>
            <a:endParaRPr/>
          </a:p>
        </p:txBody>
      </p:sp>
      <p:sp>
        <p:nvSpPr>
          <p:cNvPr id="192" name="Google Shape;192;p38"/>
          <p:cNvSpPr txBox="1"/>
          <p:nvPr>
            <p:ph idx="1" type="body"/>
          </p:nvPr>
        </p:nvSpPr>
        <p:spPr>
          <a:xfrm>
            <a:off x="311700" y="1152475"/>
            <a:ext cx="5441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 is number of replicas</a:t>
            </a:r>
            <a:endParaRPr/>
          </a:p>
          <a:p>
            <a:pPr indent="-342900" lvl="0" marL="457200" rtl="0" algn="l">
              <a:spcBef>
                <a:spcPts val="0"/>
              </a:spcBef>
              <a:spcAft>
                <a:spcPts val="0"/>
              </a:spcAft>
              <a:buSzPts val="1800"/>
              <a:buChar char="●"/>
            </a:pPr>
            <a:r>
              <a:rPr lang="en"/>
              <a:t>W is the minimum number of nodes where writes have to be successfully replicated</a:t>
            </a:r>
            <a:endParaRPr/>
          </a:p>
          <a:p>
            <a:pPr indent="-342900" lvl="0" marL="457200" rtl="0" algn="l">
              <a:spcBef>
                <a:spcPts val="0"/>
              </a:spcBef>
              <a:spcAft>
                <a:spcPts val="0"/>
              </a:spcAft>
              <a:buSzPts val="1800"/>
              <a:buChar char="●"/>
            </a:pPr>
            <a:r>
              <a:rPr lang="en"/>
              <a:t>R is minimum number of nodes where reads must be successfully executed</a:t>
            </a:r>
            <a:endParaRPr/>
          </a:p>
          <a:p>
            <a:pPr indent="-342900" lvl="0" marL="457200" rtl="0" algn="l">
              <a:spcBef>
                <a:spcPts val="0"/>
              </a:spcBef>
              <a:spcAft>
                <a:spcPts val="0"/>
              </a:spcAft>
              <a:buSzPts val="1800"/>
              <a:buChar char="●"/>
            </a:pPr>
            <a:r>
              <a:rPr lang="en"/>
              <a:t>W &lt; N, high write availability</a:t>
            </a:r>
            <a:endParaRPr/>
          </a:p>
          <a:p>
            <a:pPr indent="-342900" lvl="0" marL="457200" rtl="0" algn="l">
              <a:spcBef>
                <a:spcPts val="0"/>
              </a:spcBef>
              <a:spcAft>
                <a:spcPts val="0"/>
              </a:spcAft>
              <a:buSzPts val="1800"/>
              <a:buChar char="●"/>
            </a:pPr>
            <a:r>
              <a:rPr lang="en"/>
              <a:t>R &lt; N, high read availability</a:t>
            </a:r>
            <a:endParaRPr/>
          </a:p>
          <a:p>
            <a:pPr indent="-342900" lvl="0" marL="457200" rtl="0" algn="l">
              <a:spcBef>
                <a:spcPts val="0"/>
              </a:spcBef>
              <a:spcAft>
                <a:spcPts val="0"/>
              </a:spcAft>
              <a:buSzPts val="1800"/>
              <a:buChar char="●"/>
            </a:pPr>
            <a:r>
              <a:rPr lang="en"/>
              <a:t>W+R &gt; N, fully consistent system</a:t>
            </a:r>
            <a:endParaRPr/>
          </a:p>
        </p:txBody>
      </p:sp>
      <p:sp>
        <p:nvSpPr>
          <p:cNvPr id="193" name="Google Shape;193;p38"/>
          <p:cNvSpPr/>
          <p:nvPr/>
        </p:nvSpPr>
        <p:spPr>
          <a:xfrm>
            <a:off x="6301001" y="1664840"/>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8"/>
          <p:cNvSpPr/>
          <p:nvPr/>
        </p:nvSpPr>
        <p:spPr>
          <a:xfrm>
            <a:off x="6301001" y="2212268"/>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8"/>
          <p:cNvSpPr/>
          <p:nvPr/>
        </p:nvSpPr>
        <p:spPr>
          <a:xfrm>
            <a:off x="6769035" y="2212268"/>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8"/>
          <p:cNvSpPr/>
          <p:nvPr/>
        </p:nvSpPr>
        <p:spPr>
          <a:xfrm>
            <a:off x="7237069" y="22122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8"/>
          <p:cNvSpPr/>
          <p:nvPr/>
        </p:nvSpPr>
        <p:spPr>
          <a:xfrm>
            <a:off x="7667887" y="22122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8"/>
          <p:cNvSpPr/>
          <p:nvPr/>
        </p:nvSpPr>
        <p:spPr>
          <a:xfrm>
            <a:off x="7058287" y="3037111"/>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38"/>
          <p:cNvCxnSpPr>
            <a:stCxn id="193" idx="4"/>
            <a:endCxn id="194" idx="0"/>
          </p:cNvCxnSpPr>
          <p:nvPr/>
        </p:nvCxnSpPr>
        <p:spPr>
          <a:xfrm>
            <a:off x="6459101" y="1989140"/>
            <a:ext cx="0" cy="223200"/>
          </a:xfrm>
          <a:prstGeom prst="straightConnector1">
            <a:avLst/>
          </a:prstGeom>
          <a:noFill/>
          <a:ln cap="flat" cmpd="sng" w="9525">
            <a:solidFill>
              <a:srgbClr val="FF0000"/>
            </a:solidFill>
            <a:prstDash val="dash"/>
            <a:round/>
            <a:headEnd len="med" w="med" type="none"/>
            <a:tailEnd len="med" w="med" type="triangle"/>
          </a:ln>
        </p:spPr>
      </p:cxnSp>
      <p:cxnSp>
        <p:nvCxnSpPr>
          <p:cNvPr id="200" name="Google Shape;200;p38"/>
          <p:cNvCxnSpPr>
            <a:stCxn id="198" idx="1"/>
            <a:endCxn id="195" idx="4"/>
          </p:cNvCxnSpPr>
          <p:nvPr/>
        </p:nvCxnSpPr>
        <p:spPr>
          <a:xfrm rot="10800000">
            <a:off x="6926993" y="2536504"/>
            <a:ext cx="177600" cy="548100"/>
          </a:xfrm>
          <a:prstGeom prst="straightConnector1">
            <a:avLst/>
          </a:prstGeom>
          <a:noFill/>
          <a:ln cap="flat" cmpd="sng" w="9525">
            <a:solidFill>
              <a:srgbClr val="1155CC"/>
            </a:solidFill>
            <a:prstDash val="solid"/>
            <a:round/>
            <a:headEnd len="med" w="med" type="none"/>
            <a:tailEnd len="med" w="med" type="triangle"/>
          </a:ln>
        </p:spPr>
      </p:cxnSp>
      <p:cxnSp>
        <p:nvCxnSpPr>
          <p:cNvPr id="201" name="Google Shape;201;p38"/>
          <p:cNvCxnSpPr>
            <a:stCxn id="193" idx="5"/>
            <a:endCxn id="195" idx="0"/>
          </p:cNvCxnSpPr>
          <p:nvPr/>
        </p:nvCxnSpPr>
        <p:spPr>
          <a:xfrm>
            <a:off x="6570895" y="1941647"/>
            <a:ext cx="356100" cy="270600"/>
          </a:xfrm>
          <a:prstGeom prst="straightConnector1">
            <a:avLst/>
          </a:prstGeom>
          <a:noFill/>
          <a:ln cap="flat" cmpd="sng" w="9525">
            <a:solidFill>
              <a:srgbClr val="FF0000"/>
            </a:solidFill>
            <a:prstDash val="solid"/>
            <a:round/>
            <a:headEnd len="med" w="med" type="none"/>
            <a:tailEnd len="med" w="med" type="triangle"/>
          </a:ln>
        </p:spPr>
      </p:cxnSp>
      <p:cxnSp>
        <p:nvCxnSpPr>
          <p:cNvPr id="202" name="Google Shape;202;p38"/>
          <p:cNvCxnSpPr>
            <a:stCxn id="193" idx="5"/>
            <a:endCxn id="196" idx="1"/>
          </p:cNvCxnSpPr>
          <p:nvPr/>
        </p:nvCxnSpPr>
        <p:spPr>
          <a:xfrm>
            <a:off x="6570895" y="1941647"/>
            <a:ext cx="712500" cy="318000"/>
          </a:xfrm>
          <a:prstGeom prst="straightConnector1">
            <a:avLst/>
          </a:prstGeom>
          <a:noFill/>
          <a:ln cap="flat" cmpd="sng" w="9525">
            <a:solidFill>
              <a:srgbClr val="FF0000"/>
            </a:solidFill>
            <a:prstDash val="solid"/>
            <a:round/>
            <a:headEnd len="med" w="med" type="none"/>
            <a:tailEnd len="med" w="med" type="triangle"/>
          </a:ln>
        </p:spPr>
      </p:cxnSp>
      <p:cxnSp>
        <p:nvCxnSpPr>
          <p:cNvPr id="203" name="Google Shape;203;p38"/>
          <p:cNvCxnSpPr>
            <a:stCxn id="193" idx="5"/>
            <a:endCxn id="197" idx="1"/>
          </p:cNvCxnSpPr>
          <p:nvPr/>
        </p:nvCxnSpPr>
        <p:spPr>
          <a:xfrm>
            <a:off x="6570895" y="1941647"/>
            <a:ext cx="1143300" cy="318000"/>
          </a:xfrm>
          <a:prstGeom prst="straightConnector1">
            <a:avLst/>
          </a:prstGeom>
          <a:noFill/>
          <a:ln cap="flat" cmpd="sng" w="9525">
            <a:solidFill>
              <a:srgbClr val="FF0000"/>
            </a:solidFill>
            <a:prstDash val="solid"/>
            <a:round/>
            <a:headEnd len="med" w="med" type="none"/>
            <a:tailEnd len="med" w="med" type="triangle"/>
          </a:ln>
        </p:spPr>
      </p:cxnSp>
      <p:cxnSp>
        <p:nvCxnSpPr>
          <p:cNvPr id="204" name="Google Shape;204;p38"/>
          <p:cNvCxnSpPr>
            <a:stCxn id="198" idx="7"/>
            <a:endCxn id="197" idx="4"/>
          </p:cNvCxnSpPr>
          <p:nvPr/>
        </p:nvCxnSpPr>
        <p:spPr>
          <a:xfrm flipH="1" rot="10800000">
            <a:off x="7328180" y="2536504"/>
            <a:ext cx="497700" cy="548100"/>
          </a:xfrm>
          <a:prstGeom prst="straightConnector1">
            <a:avLst/>
          </a:prstGeom>
          <a:noFill/>
          <a:ln cap="flat" cmpd="sng" w="9525">
            <a:solidFill>
              <a:srgbClr val="1155CC"/>
            </a:solidFill>
            <a:prstDash val="dash"/>
            <a:round/>
            <a:headEnd len="med" w="med" type="none"/>
            <a:tailEnd len="med" w="med" type="triangle"/>
          </a:ln>
        </p:spPr>
      </p:cxnSp>
      <p:cxnSp>
        <p:nvCxnSpPr>
          <p:cNvPr id="205" name="Google Shape;205;p38"/>
          <p:cNvCxnSpPr>
            <a:stCxn id="198" idx="0"/>
            <a:endCxn id="196" idx="4"/>
          </p:cNvCxnSpPr>
          <p:nvPr/>
        </p:nvCxnSpPr>
        <p:spPr>
          <a:xfrm flipH="1" rot="10800000">
            <a:off x="7216387" y="2536711"/>
            <a:ext cx="178800" cy="500400"/>
          </a:xfrm>
          <a:prstGeom prst="straightConnector1">
            <a:avLst/>
          </a:prstGeom>
          <a:noFill/>
          <a:ln cap="flat" cmpd="sng" w="9525">
            <a:solidFill>
              <a:srgbClr val="1155CC"/>
            </a:solidFill>
            <a:prstDash val="dash"/>
            <a:round/>
            <a:headEnd len="med" w="med" type="none"/>
            <a:tailEnd len="med" w="med" type="triangle"/>
          </a:ln>
        </p:spPr>
      </p:cxnSp>
      <p:sp>
        <p:nvSpPr>
          <p:cNvPr id="206" name="Google Shape;206;p38"/>
          <p:cNvSpPr txBox="1"/>
          <p:nvPr/>
        </p:nvSpPr>
        <p:spPr>
          <a:xfrm>
            <a:off x="6708475" y="1322525"/>
            <a:ext cx="18207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 = N/2 + 1 = 3</a:t>
            </a:r>
            <a:endParaRPr/>
          </a:p>
        </p:txBody>
      </p:sp>
      <p:cxnSp>
        <p:nvCxnSpPr>
          <p:cNvPr id="207" name="Google Shape;207;p38"/>
          <p:cNvCxnSpPr>
            <a:stCxn id="198" idx="1"/>
            <a:endCxn id="194" idx="5"/>
          </p:cNvCxnSpPr>
          <p:nvPr/>
        </p:nvCxnSpPr>
        <p:spPr>
          <a:xfrm rot="10800000">
            <a:off x="6570893" y="2489104"/>
            <a:ext cx="533700" cy="595500"/>
          </a:xfrm>
          <a:prstGeom prst="straightConnector1">
            <a:avLst/>
          </a:prstGeom>
          <a:noFill/>
          <a:ln cap="flat" cmpd="sng" w="9525">
            <a:solidFill>
              <a:srgbClr val="1155CC"/>
            </a:solidFill>
            <a:prstDash val="solid"/>
            <a:round/>
            <a:headEnd len="med" w="med" type="none"/>
            <a:tailEnd len="med" w="med" type="triangle"/>
          </a:ln>
        </p:spPr>
      </p:cxnSp>
      <p:sp>
        <p:nvSpPr>
          <p:cNvPr id="208" name="Google Shape;208;p38"/>
          <p:cNvSpPr txBox="1"/>
          <p:nvPr/>
        </p:nvSpPr>
        <p:spPr>
          <a:xfrm>
            <a:off x="6769025" y="3442675"/>
            <a:ext cx="18207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 = N/2 =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NoSql Techniques</a:t>
            </a:r>
            <a:endParaRPr/>
          </a:p>
        </p:txBody>
      </p:sp>
      <p:sp>
        <p:nvSpPr>
          <p:cNvPr id="214" name="Google Shape;21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Sharding</a:t>
            </a:r>
            <a:endParaRPr/>
          </a:p>
          <a:p>
            <a:pPr indent="-342900" lvl="0" marL="457200" rtl="0" algn="l">
              <a:spcBef>
                <a:spcPts val="0"/>
              </a:spcBef>
              <a:spcAft>
                <a:spcPts val="0"/>
              </a:spcAft>
              <a:buSzPts val="1800"/>
              <a:buChar char="●"/>
            </a:pPr>
            <a:r>
              <a:rPr lang="en"/>
              <a:t>Replication</a:t>
            </a:r>
            <a:endParaRPr/>
          </a:p>
          <a:p>
            <a:pPr indent="-342900" lvl="0" marL="457200" rtl="0" algn="l">
              <a:spcBef>
                <a:spcPts val="0"/>
              </a:spcBef>
              <a:spcAft>
                <a:spcPts val="0"/>
              </a:spcAft>
              <a:buSzPts val="1800"/>
              <a:buChar char="●"/>
            </a:pPr>
            <a:r>
              <a:rPr lang="en"/>
              <a:t>Storage management</a:t>
            </a:r>
            <a:endParaRPr/>
          </a:p>
          <a:p>
            <a:pPr indent="-342900" lvl="0" marL="457200" rtl="0" algn="l">
              <a:spcBef>
                <a:spcPts val="0"/>
              </a:spcBef>
              <a:spcAft>
                <a:spcPts val="0"/>
              </a:spcAft>
              <a:buSzPts val="1800"/>
              <a:buChar char="●"/>
            </a:pPr>
            <a:r>
              <a:rPr lang="en"/>
              <a:t>Query processing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Sharding</a:t>
            </a:r>
            <a:endParaRPr/>
          </a:p>
        </p:txBody>
      </p:sp>
      <p:sp>
        <p:nvSpPr>
          <p:cNvPr id="220" name="Google Shape;220;p40"/>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Based partitioning</a:t>
            </a:r>
            <a:endParaRPr/>
          </a:p>
        </p:txBody>
      </p:sp>
      <p:pic>
        <p:nvPicPr>
          <p:cNvPr id="226" name="Google Shape;226;p41"/>
          <p:cNvPicPr preferRelativeResize="0"/>
          <p:nvPr/>
        </p:nvPicPr>
        <p:blipFill>
          <a:blip r:embed="rId3">
            <a:alphaModFix/>
          </a:blip>
          <a:stretch>
            <a:fillRect/>
          </a:stretch>
        </p:blipFill>
        <p:spPr>
          <a:xfrm>
            <a:off x="3420100" y="1237425"/>
            <a:ext cx="5349575" cy="2998350"/>
          </a:xfrm>
          <a:prstGeom prst="rect">
            <a:avLst/>
          </a:prstGeom>
          <a:noFill/>
          <a:ln>
            <a:noFill/>
          </a:ln>
        </p:spPr>
      </p:pic>
      <p:sp>
        <p:nvSpPr>
          <p:cNvPr id="227" name="Google Shape;227;p41"/>
          <p:cNvSpPr txBox="1"/>
          <p:nvPr/>
        </p:nvSpPr>
        <p:spPr>
          <a:xfrm>
            <a:off x="175125" y="1300475"/>
            <a:ext cx="3245100" cy="355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rgbClr val="222222"/>
                </a:solidFill>
                <a:highlight>
                  <a:srgbClr val="FFFFFF"/>
                </a:highlight>
              </a:rPr>
              <a:t>applies a hash function to some attribute that yields the partition number</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
                <a:solidFill>
                  <a:schemeClr val="dk1"/>
                </a:solidFill>
                <a:highlight>
                  <a:srgbClr val="FFFFFF"/>
                </a:highlight>
              </a:rPr>
              <a:t>serverid = hash(id)%servers</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
                <a:solidFill>
                  <a:srgbClr val="222222"/>
                </a:solidFill>
                <a:highlight>
                  <a:srgbClr val="FFFFFF"/>
                </a:highlight>
              </a:rPr>
              <a:t>Very disruptive when new nodes are added or existing nodes are removed</a:t>
            </a:r>
            <a:endParaRPr>
              <a:solidFill>
                <a:srgbClr val="22222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Consistent </a:t>
            </a:r>
            <a:r>
              <a:rPr lang="en"/>
              <a:t>Hash Based partitioning</a:t>
            </a:r>
            <a:endParaRPr/>
          </a:p>
        </p:txBody>
      </p:sp>
      <p:sp>
        <p:nvSpPr>
          <p:cNvPr id="233" name="Google Shape;233;p42"/>
          <p:cNvSpPr txBox="1"/>
          <p:nvPr/>
        </p:nvSpPr>
        <p:spPr>
          <a:xfrm>
            <a:off x="175125" y="1300475"/>
            <a:ext cx="3245100" cy="355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22222"/>
              </a:buClr>
              <a:buSzPts val="1400"/>
              <a:buChar char="●"/>
            </a:pPr>
            <a:r>
              <a:rPr lang="en">
                <a:solidFill>
                  <a:srgbClr val="222222"/>
                </a:solidFill>
                <a:highlight>
                  <a:srgbClr val="FFFFFF"/>
                </a:highlight>
              </a:rPr>
              <a:t>Allows for dynamic addition and removal of servers</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
                <a:solidFill>
                  <a:srgbClr val="222222"/>
                </a:solidFill>
                <a:highlight>
                  <a:srgbClr val="FFFFFF"/>
                </a:highlight>
              </a:rPr>
              <a:t>Could lead to uneven distribution of data</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
                <a:solidFill>
                  <a:srgbClr val="222222"/>
                </a:solidFill>
                <a:highlight>
                  <a:srgbClr val="FFFFFF"/>
                </a:highlight>
              </a:rPr>
              <a:t>Ignores variable performance of servers</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
                <a:solidFill>
                  <a:srgbClr val="222222"/>
                </a:solidFill>
                <a:highlight>
                  <a:srgbClr val="FFFFFF"/>
                </a:highlight>
              </a:rPr>
              <a:t>Solutions</a:t>
            </a:r>
            <a:endParaRPr>
              <a:solidFill>
                <a:srgbClr val="222222"/>
              </a:solidFill>
              <a:highlight>
                <a:srgbClr val="FFFFFF"/>
              </a:highlight>
            </a:endParaRPr>
          </a:p>
          <a:p>
            <a:pPr indent="-317500" lvl="1" marL="914400" rtl="0" algn="l">
              <a:lnSpc>
                <a:spcPct val="115000"/>
              </a:lnSpc>
              <a:spcBef>
                <a:spcPts val="0"/>
              </a:spcBef>
              <a:spcAft>
                <a:spcPts val="0"/>
              </a:spcAft>
              <a:buClr>
                <a:srgbClr val="222222"/>
              </a:buClr>
              <a:buSzPts val="1400"/>
              <a:buChar char="○"/>
            </a:pPr>
            <a:r>
              <a:rPr lang="en">
                <a:solidFill>
                  <a:schemeClr val="dk2"/>
                </a:solidFill>
              </a:rPr>
              <a:t>Assign nodes to multiple locations in ring space (Dynamo)</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Dynamically move nodes in ring space (Cassandra)</a:t>
            </a:r>
            <a:endParaRPr>
              <a:solidFill>
                <a:schemeClr val="dk2"/>
              </a:solidFill>
            </a:endParaRPr>
          </a:p>
        </p:txBody>
      </p:sp>
      <p:pic>
        <p:nvPicPr>
          <p:cNvPr id="234" name="Google Shape;234;p42"/>
          <p:cNvPicPr preferRelativeResize="0"/>
          <p:nvPr/>
        </p:nvPicPr>
        <p:blipFill>
          <a:blip r:embed="rId3">
            <a:alphaModFix/>
          </a:blip>
          <a:stretch>
            <a:fillRect/>
          </a:stretch>
        </p:blipFill>
        <p:spPr>
          <a:xfrm>
            <a:off x="3420236" y="645000"/>
            <a:ext cx="5621815" cy="382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based partitioning</a:t>
            </a:r>
            <a:endParaRPr/>
          </a:p>
        </p:txBody>
      </p:sp>
      <p:sp>
        <p:nvSpPr>
          <p:cNvPr id="240" name="Google Shape;240;p43"/>
          <p:cNvSpPr txBox="1"/>
          <p:nvPr/>
        </p:nvSpPr>
        <p:spPr>
          <a:xfrm>
            <a:off x="175125" y="1300475"/>
            <a:ext cx="3245100" cy="3554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22222"/>
              </a:buClr>
              <a:buSzPts val="1400"/>
              <a:buChar char="●"/>
            </a:pPr>
            <a:r>
              <a:rPr lang="en">
                <a:solidFill>
                  <a:schemeClr val="dk2"/>
                </a:solidFill>
              </a:rPr>
              <a:t>Data partitioned into ordered and contiguous value ranges</a:t>
            </a:r>
            <a:endParaRPr>
              <a:solidFill>
                <a:srgbClr val="222222"/>
              </a:solidFill>
              <a:highlight>
                <a:srgbClr val="FFFFFF"/>
              </a:highlight>
            </a:endParaRPr>
          </a:p>
          <a:p>
            <a:pPr indent="-317500" lvl="0" marL="457200" marR="0" rtl="0" algn="l">
              <a:lnSpc>
                <a:spcPct val="100000"/>
              </a:lnSpc>
              <a:spcBef>
                <a:spcPts val="0"/>
              </a:spcBef>
              <a:spcAft>
                <a:spcPts val="0"/>
              </a:spcAft>
              <a:buClr>
                <a:srgbClr val="666666"/>
              </a:buClr>
              <a:buSzPts val="1400"/>
              <a:buFont typeface="Arial"/>
              <a:buChar char="●"/>
            </a:pPr>
            <a:r>
              <a:rPr lang="en">
                <a:solidFill>
                  <a:srgbClr val="666666"/>
                </a:solidFill>
                <a:highlight>
                  <a:srgbClr val="FFFFFF"/>
                </a:highlight>
              </a:rPr>
              <a:t>Allows for range queries</a:t>
            </a:r>
            <a:endParaRPr>
              <a:solidFill>
                <a:srgbClr val="666666"/>
              </a:solidFill>
              <a:highlight>
                <a:srgbClr val="FFFFFF"/>
              </a:highlight>
            </a:endParaRPr>
          </a:p>
          <a:p>
            <a:pPr indent="-317500" lvl="0" marL="457200" marR="0" rtl="0" algn="l">
              <a:lnSpc>
                <a:spcPct val="100000"/>
              </a:lnSpc>
              <a:spcBef>
                <a:spcPts val="0"/>
              </a:spcBef>
              <a:spcAft>
                <a:spcPts val="0"/>
              </a:spcAft>
              <a:buClr>
                <a:srgbClr val="666666"/>
              </a:buClr>
              <a:buSzPts val="1400"/>
              <a:buChar char="●"/>
            </a:pPr>
            <a:r>
              <a:rPr lang="en">
                <a:solidFill>
                  <a:srgbClr val="666666"/>
                </a:solidFill>
                <a:highlight>
                  <a:srgbClr val="FFFFFF"/>
                </a:highlight>
              </a:rPr>
              <a:t>HBase, BigTable, Mongo, RethinkDB</a:t>
            </a:r>
            <a:endParaRPr>
              <a:solidFill>
                <a:srgbClr val="666666"/>
              </a:solidFill>
              <a:highlight>
                <a:srgbClr val="FFFFFF"/>
              </a:highlight>
            </a:endParaRPr>
          </a:p>
        </p:txBody>
      </p:sp>
      <p:pic>
        <p:nvPicPr>
          <p:cNvPr id="241" name="Google Shape;241;p43"/>
          <p:cNvPicPr preferRelativeResize="0"/>
          <p:nvPr/>
        </p:nvPicPr>
        <p:blipFill>
          <a:blip r:embed="rId3">
            <a:alphaModFix/>
          </a:blip>
          <a:stretch>
            <a:fillRect/>
          </a:stretch>
        </p:blipFill>
        <p:spPr>
          <a:xfrm>
            <a:off x="3783650" y="1300475"/>
            <a:ext cx="5054150" cy="238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267891" y="160734"/>
            <a:ext cx="8608200" cy="3816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chemeClr val="dk2"/>
              </a:buClr>
              <a:buSzPts val="2300"/>
              <a:buFont typeface="Open Sans ExtraBold"/>
              <a:buNone/>
            </a:pPr>
            <a:r>
              <a:rPr lang="en"/>
              <a:t>Structure of today’s talk</a:t>
            </a:r>
            <a:endParaRPr/>
          </a:p>
        </p:txBody>
      </p:sp>
      <p:sp>
        <p:nvSpPr>
          <p:cNvPr id="111" name="Google Shape;111;p26"/>
          <p:cNvSpPr txBox="1"/>
          <p:nvPr>
            <p:ph idx="1" type="body"/>
          </p:nvPr>
        </p:nvSpPr>
        <p:spPr>
          <a:xfrm>
            <a:off x="267891" y="750094"/>
            <a:ext cx="8608200" cy="4025100"/>
          </a:xfrm>
          <a:prstGeom prst="rect">
            <a:avLst/>
          </a:prstGeom>
          <a:noFill/>
          <a:ln>
            <a:noFill/>
          </a:ln>
        </p:spPr>
        <p:txBody>
          <a:bodyPr anchorCtr="0" anchor="t" bIns="0" lIns="0" spcFirstLastPara="1" rIns="0" wrap="square" tIns="0">
            <a:noAutofit/>
          </a:bodyPr>
          <a:lstStyle/>
          <a:p>
            <a:pPr indent="-222250" lvl="2" marL="215900" marR="0" rtl="0" algn="l">
              <a:lnSpc>
                <a:spcPct val="120000"/>
              </a:lnSpc>
              <a:spcBef>
                <a:spcPts val="800"/>
              </a:spcBef>
              <a:spcAft>
                <a:spcPts val="0"/>
              </a:spcAft>
              <a:buClr>
                <a:schemeClr val="dk2"/>
              </a:buClr>
              <a:buSzPts val="2100"/>
              <a:buFont typeface="Merriweather Sans"/>
              <a:buChar char="■"/>
            </a:pPr>
            <a:r>
              <a:rPr lang="en"/>
              <a:t>History of NoSql</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Classification of NoSql systems</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Consensus and Consistency</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Techniques underlying NoSql systems</a:t>
            </a:r>
            <a:endParaRPr/>
          </a:p>
          <a:p>
            <a:pPr indent="-222250" lvl="2" marL="215900" rtl="0" algn="l">
              <a:spcBef>
                <a:spcPts val="800"/>
              </a:spcBef>
              <a:spcAft>
                <a:spcPts val="0"/>
              </a:spcAft>
              <a:buClr>
                <a:schemeClr val="dk2"/>
              </a:buClr>
              <a:buSzPts val="2100"/>
              <a:buFont typeface="Merriweather Sans"/>
              <a:buChar char="■"/>
            </a:pPr>
            <a:r>
              <a:rPr lang="en"/>
              <a:t>Deep dives on specific NoSql Stores</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Considerations in using NoSql systems and a decision tree</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Looking forward - tech trends influencing Nosql landscape</a:t>
            </a:r>
            <a:endParaRPr/>
          </a:p>
          <a:p>
            <a:pPr indent="-222250" lvl="2" marL="215900" marR="0" rtl="0" algn="l">
              <a:lnSpc>
                <a:spcPct val="120000"/>
              </a:lnSpc>
              <a:spcBef>
                <a:spcPts val="800"/>
              </a:spcBef>
              <a:spcAft>
                <a:spcPts val="0"/>
              </a:spcAft>
              <a:buClr>
                <a:schemeClr val="dk2"/>
              </a:buClr>
              <a:buSzPts val="2100"/>
              <a:buFont typeface="Merriweather Sans"/>
              <a:buChar char="■"/>
            </a:pPr>
            <a:r>
              <a:rPr lang="en"/>
              <a:t>Case studies</a:t>
            </a:r>
            <a:endParaRPr/>
          </a:p>
          <a:p>
            <a:pPr indent="-215900" lvl="0" marL="215900" marR="0" rtl="0" algn="l">
              <a:lnSpc>
                <a:spcPct val="120000"/>
              </a:lnSpc>
              <a:spcBef>
                <a:spcPts val="1500"/>
              </a:spcBef>
              <a:spcAft>
                <a:spcPts val="0"/>
              </a:spcAft>
              <a:buNone/>
            </a:pPr>
            <a:r>
              <a:t/>
            </a:r>
            <a:endParaRPr b="0" i="0" sz="2100" u="none" cap="none" strike="noStrike">
              <a:solidFill>
                <a:schemeClr val="dk1"/>
              </a:solidFill>
              <a:latin typeface="Open Sans Light"/>
              <a:ea typeface="Open Sans Light"/>
              <a:cs typeface="Open Sans Light"/>
              <a:sym typeface="Open Sans Light"/>
            </a:endParaRPr>
          </a:p>
        </p:txBody>
      </p:sp>
      <p:sp>
        <p:nvSpPr>
          <p:cNvPr id="112" name="Google Shape;112;p26"/>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 attribute sharding</a:t>
            </a:r>
            <a:endParaRPr/>
          </a:p>
        </p:txBody>
      </p:sp>
      <p:sp>
        <p:nvSpPr>
          <p:cNvPr id="247" name="Google Shape;247;p44"/>
          <p:cNvSpPr txBox="1"/>
          <p:nvPr/>
        </p:nvSpPr>
        <p:spPr>
          <a:xfrm>
            <a:off x="175125" y="1300475"/>
            <a:ext cx="3245100" cy="355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666666"/>
              </a:buClr>
              <a:buSzPts val="1400"/>
              <a:buChar char="●"/>
            </a:pPr>
            <a:r>
              <a:rPr lang="en">
                <a:solidFill>
                  <a:schemeClr val="dk2"/>
                </a:solidFill>
              </a:rPr>
              <a:t>Consistent hashing good when querying by single key but not so good for querying by multiple attributes</a:t>
            </a:r>
            <a:endParaRPr>
              <a:solidFill>
                <a:schemeClr val="dk2"/>
              </a:solidFill>
            </a:endParaRPr>
          </a:p>
          <a:p>
            <a:pPr indent="-317500" lvl="0" marL="457200" marR="0" rtl="0" algn="l">
              <a:lnSpc>
                <a:spcPct val="100000"/>
              </a:lnSpc>
              <a:spcBef>
                <a:spcPts val="0"/>
              </a:spcBef>
              <a:spcAft>
                <a:spcPts val="0"/>
              </a:spcAft>
              <a:buClr>
                <a:schemeClr val="dk2"/>
              </a:buClr>
              <a:buSzPts val="1400"/>
              <a:buChar char="●"/>
            </a:pPr>
            <a:r>
              <a:rPr lang="en">
                <a:solidFill>
                  <a:schemeClr val="dk2"/>
                </a:solidFill>
              </a:rPr>
              <a:t>This approach to data placement optimizes for number of nodes to be queried when querying by attributes</a:t>
            </a:r>
            <a:endParaRPr>
              <a:solidFill>
                <a:schemeClr val="dk2"/>
              </a:solidFill>
            </a:endParaRPr>
          </a:p>
          <a:p>
            <a:pPr indent="-317500" lvl="0" marL="457200" marR="0" rtl="0" algn="l">
              <a:lnSpc>
                <a:spcPct val="100000"/>
              </a:lnSpc>
              <a:spcBef>
                <a:spcPts val="0"/>
              </a:spcBef>
              <a:spcAft>
                <a:spcPts val="0"/>
              </a:spcAft>
              <a:buClr>
                <a:schemeClr val="dk2"/>
              </a:buClr>
              <a:buSzPts val="1400"/>
              <a:buChar char="●"/>
            </a:pPr>
            <a:r>
              <a:rPr lang="en">
                <a:solidFill>
                  <a:schemeClr val="dk2"/>
                </a:solidFill>
              </a:rPr>
              <a:t>An example is HyperDex database</a:t>
            </a:r>
            <a:endParaRPr>
              <a:solidFill>
                <a:schemeClr val="dk2"/>
              </a:solidFill>
            </a:endParaRPr>
          </a:p>
        </p:txBody>
      </p:sp>
      <p:pic>
        <p:nvPicPr>
          <p:cNvPr id="248" name="Google Shape;248;p44"/>
          <p:cNvPicPr preferRelativeResize="0"/>
          <p:nvPr/>
        </p:nvPicPr>
        <p:blipFill>
          <a:blip r:embed="rId3">
            <a:alphaModFix/>
          </a:blip>
          <a:stretch>
            <a:fillRect/>
          </a:stretch>
        </p:blipFill>
        <p:spPr>
          <a:xfrm>
            <a:off x="3572625" y="941525"/>
            <a:ext cx="4981575" cy="40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Replication</a:t>
            </a:r>
            <a:endParaRPr/>
          </a:p>
        </p:txBody>
      </p:sp>
      <p:sp>
        <p:nvSpPr>
          <p:cNvPr id="254" name="Google Shape;254;p45"/>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6"/>
          <p:cNvSpPr txBox="1"/>
          <p:nvPr>
            <p:ph type="title"/>
          </p:nvPr>
        </p:nvSpPr>
        <p:spPr>
          <a:xfrm>
            <a:off x="387900" y="64025"/>
            <a:ext cx="202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a:t>
            </a:r>
            <a:endParaRPr/>
          </a:p>
          <a:p>
            <a:pPr indent="0" lvl="0" marL="0" rtl="0" algn="l">
              <a:spcBef>
                <a:spcPts val="0"/>
              </a:spcBef>
              <a:spcAft>
                <a:spcPts val="0"/>
              </a:spcAft>
              <a:buNone/>
            </a:pPr>
            <a:r>
              <a:rPr lang="en"/>
              <a:t>Techniques</a:t>
            </a:r>
            <a:endParaRPr/>
          </a:p>
        </p:txBody>
      </p:sp>
      <p:grpSp>
        <p:nvGrpSpPr>
          <p:cNvPr id="260" name="Google Shape;260;p46"/>
          <p:cNvGrpSpPr/>
          <p:nvPr/>
        </p:nvGrpSpPr>
        <p:grpSpPr>
          <a:xfrm>
            <a:off x="1893751" y="1340265"/>
            <a:ext cx="1683134" cy="1427280"/>
            <a:chOff x="1171500" y="1152375"/>
            <a:chExt cx="2436500" cy="1836675"/>
          </a:xfrm>
        </p:grpSpPr>
        <p:sp>
          <p:nvSpPr>
            <p:cNvPr id="261" name="Google Shape;261;p46"/>
            <p:cNvSpPr/>
            <p:nvPr/>
          </p:nvSpPr>
          <p:spPr>
            <a:xfrm>
              <a:off x="1171500" y="1152375"/>
              <a:ext cx="457800" cy="417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p:nvPr/>
          </p:nvSpPr>
          <p:spPr>
            <a:xfrm>
              <a:off x="1171500" y="1856825"/>
              <a:ext cx="457800" cy="417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6"/>
            <p:cNvSpPr/>
            <p:nvPr/>
          </p:nvSpPr>
          <p:spPr>
            <a:xfrm>
              <a:off x="1849025" y="1856825"/>
              <a:ext cx="457800" cy="417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6"/>
            <p:cNvSpPr/>
            <p:nvPr/>
          </p:nvSpPr>
          <p:spPr>
            <a:xfrm>
              <a:off x="2526550" y="1856825"/>
              <a:ext cx="457800" cy="417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6"/>
            <p:cNvSpPr/>
            <p:nvPr/>
          </p:nvSpPr>
          <p:spPr>
            <a:xfrm>
              <a:off x="3150200" y="1856825"/>
              <a:ext cx="457800" cy="417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a:off x="3150200" y="2571750"/>
              <a:ext cx="457800" cy="417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46"/>
            <p:cNvCxnSpPr>
              <a:stCxn id="261" idx="4"/>
              <a:endCxn id="262" idx="0"/>
            </p:cNvCxnSpPr>
            <p:nvPr/>
          </p:nvCxnSpPr>
          <p:spPr>
            <a:xfrm>
              <a:off x="1400400" y="1569675"/>
              <a:ext cx="0" cy="287100"/>
            </a:xfrm>
            <a:prstGeom prst="straightConnector1">
              <a:avLst/>
            </a:prstGeom>
            <a:noFill/>
            <a:ln cap="flat" cmpd="sng" w="9525">
              <a:solidFill>
                <a:srgbClr val="FF0000"/>
              </a:solidFill>
              <a:prstDash val="solid"/>
              <a:round/>
              <a:headEnd len="med" w="med" type="none"/>
              <a:tailEnd len="med" w="med" type="triangle"/>
            </a:ln>
          </p:spPr>
        </p:cxnSp>
        <p:cxnSp>
          <p:nvCxnSpPr>
            <p:cNvPr id="268" name="Google Shape;268;p46"/>
            <p:cNvCxnSpPr>
              <a:stCxn id="266" idx="0"/>
              <a:endCxn id="265" idx="4"/>
            </p:cNvCxnSpPr>
            <p:nvPr/>
          </p:nvCxnSpPr>
          <p:spPr>
            <a:xfrm rot="10800000">
              <a:off x="3379100" y="2274150"/>
              <a:ext cx="0" cy="297600"/>
            </a:xfrm>
            <a:prstGeom prst="straightConnector1">
              <a:avLst/>
            </a:prstGeom>
            <a:noFill/>
            <a:ln cap="flat" cmpd="sng" w="9525">
              <a:solidFill>
                <a:srgbClr val="1155CC"/>
              </a:solidFill>
              <a:prstDash val="solid"/>
              <a:round/>
              <a:headEnd len="med" w="med" type="none"/>
              <a:tailEnd len="med" w="med" type="triangle"/>
            </a:ln>
          </p:spPr>
        </p:cxnSp>
        <p:cxnSp>
          <p:nvCxnSpPr>
            <p:cNvPr id="269" name="Google Shape;269;p46"/>
            <p:cNvCxnSpPr>
              <a:stCxn id="262" idx="4"/>
              <a:endCxn id="263" idx="4"/>
            </p:cNvCxnSpPr>
            <p:nvPr/>
          </p:nvCxnSpPr>
          <p:spPr>
            <a:xfrm flipH="1" rot="-5400000">
              <a:off x="1738650" y="1935875"/>
              <a:ext cx="900" cy="677400"/>
            </a:xfrm>
            <a:prstGeom prst="curvedConnector3">
              <a:avLst>
                <a:gd fmla="val 34047527" name="adj1"/>
              </a:avLst>
            </a:prstGeom>
            <a:noFill/>
            <a:ln cap="flat" cmpd="sng" w="9525">
              <a:solidFill>
                <a:schemeClr val="dk2"/>
              </a:solidFill>
              <a:prstDash val="dash"/>
              <a:round/>
              <a:headEnd len="med" w="med" type="none"/>
              <a:tailEnd len="med" w="med" type="stealth"/>
            </a:ln>
          </p:spPr>
        </p:cxnSp>
        <p:cxnSp>
          <p:nvCxnSpPr>
            <p:cNvPr id="270" name="Google Shape;270;p46"/>
            <p:cNvCxnSpPr>
              <a:stCxn id="263" idx="4"/>
              <a:endCxn id="264" idx="4"/>
            </p:cNvCxnSpPr>
            <p:nvPr/>
          </p:nvCxnSpPr>
          <p:spPr>
            <a:xfrm flipH="1" rot="-5400000">
              <a:off x="2416175" y="1935875"/>
              <a:ext cx="900" cy="677400"/>
            </a:xfrm>
            <a:prstGeom prst="curvedConnector3">
              <a:avLst>
                <a:gd fmla="val 34047527" name="adj1"/>
              </a:avLst>
            </a:prstGeom>
            <a:noFill/>
            <a:ln cap="flat" cmpd="sng" w="9525">
              <a:solidFill>
                <a:schemeClr val="dk2"/>
              </a:solidFill>
              <a:prstDash val="dash"/>
              <a:round/>
              <a:headEnd len="med" w="med" type="none"/>
              <a:tailEnd len="med" w="med" type="stealth"/>
            </a:ln>
          </p:spPr>
        </p:cxnSp>
        <p:cxnSp>
          <p:nvCxnSpPr>
            <p:cNvPr id="271" name="Google Shape;271;p46"/>
            <p:cNvCxnSpPr>
              <a:stCxn id="263" idx="4"/>
              <a:endCxn id="265" idx="3"/>
            </p:cNvCxnSpPr>
            <p:nvPr/>
          </p:nvCxnSpPr>
          <p:spPr>
            <a:xfrm rot="-5400000">
              <a:off x="2617025" y="1674125"/>
              <a:ext cx="60900" cy="1139100"/>
            </a:xfrm>
            <a:prstGeom prst="curvedConnector3">
              <a:avLst>
                <a:gd fmla="val -503165" name="adj1"/>
              </a:avLst>
            </a:prstGeom>
            <a:noFill/>
            <a:ln cap="flat" cmpd="sng" w="9525">
              <a:solidFill>
                <a:schemeClr val="dk2"/>
              </a:solidFill>
              <a:prstDash val="dash"/>
              <a:round/>
              <a:headEnd len="med" w="med" type="none"/>
              <a:tailEnd len="med" w="med" type="stealth"/>
            </a:ln>
          </p:spPr>
        </p:cxnSp>
      </p:grpSp>
      <p:sp>
        <p:nvSpPr>
          <p:cNvPr id="272" name="Google Shape;272;p46"/>
          <p:cNvSpPr txBox="1"/>
          <p:nvPr/>
        </p:nvSpPr>
        <p:spPr>
          <a:xfrm>
            <a:off x="265075" y="1672900"/>
            <a:ext cx="1122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Anti Entropy</a:t>
            </a:r>
            <a:endParaRPr sz="1800"/>
          </a:p>
        </p:txBody>
      </p:sp>
      <p:sp>
        <p:nvSpPr>
          <p:cNvPr id="273" name="Google Shape;273;p46"/>
          <p:cNvSpPr/>
          <p:nvPr/>
        </p:nvSpPr>
        <p:spPr>
          <a:xfrm>
            <a:off x="1893751" y="3146477"/>
            <a:ext cx="316248" cy="324284"/>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6"/>
          <p:cNvSpPr/>
          <p:nvPr/>
        </p:nvSpPr>
        <p:spPr>
          <a:xfrm>
            <a:off x="1893751" y="3693905"/>
            <a:ext cx="316248" cy="324284"/>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6"/>
          <p:cNvSpPr/>
          <p:nvPr/>
        </p:nvSpPr>
        <p:spPr>
          <a:xfrm>
            <a:off x="2361785" y="3693905"/>
            <a:ext cx="316248" cy="324284"/>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2829819" y="3693905"/>
            <a:ext cx="316248" cy="324284"/>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6"/>
          <p:cNvSpPr/>
          <p:nvPr/>
        </p:nvSpPr>
        <p:spPr>
          <a:xfrm>
            <a:off x="3260637" y="3693905"/>
            <a:ext cx="316248" cy="324284"/>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6"/>
          <p:cNvSpPr/>
          <p:nvPr/>
        </p:nvSpPr>
        <p:spPr>
          <a:xfrm>
            <a:off x="2651037" y="4518748"/>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46"/>
          <p:cNvCxnSpPr>
            <a:stCxn id="273" idx="4"/>
            <a:endCxn id="274" idx="0"/>
          </p:cNvCxnSpPr>
          <p:nvPr/>
        </p:nvCxnSpPr>
        <p:spPr>
          <a:xfrm>
            <a:off x="2051875" y="3470761"/>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280" name="Google Shape;280;p46"/>
          <p:cNvCxnSpPr>
            <a:stCxn id="278" idx="1"/>
            <a:endCxn id="275" idx="4"/>
          </p:cNvCxnSpPr>
          <p:nvPr/>
        </p:nvCxnSpPr>
        <p:spPr>
          <a:xfrm rot="10800000">
            <a:off x="2520043" y="4018141"/>
            <a:ext cx="177300" cy="548100"/>
          </a:xfrm>
          <a:prstGeom prst="straightConnector1">
            <a:avLst/>
          </a:prstGeom>
          <a:noFill/>
          <a:ln cap="flat" cmpd="sng" w="9525">
            <a:solidFill>
              <a:srgbClr val="1155CC"/>
            </a:solidFill>
            <a:prstDash val="dash"/>
            <a:round/>
            <a:headEnd len="med" w="med" type="none"/>
            <a:tailEnd len="med" w="med" type="triangle"/>
          </a:ln>
        </p:spPr>
      </p:cxnSp>
      <p:cxnSp>
        <p:nvCxnSpPr>
          <p:cNvPr id="281" name="Google Shape;281;p46"/>
          <p:cNvCxnSpPr>
            <a:stCxn id="273" idx="5"/>
            <a:endCxn id="275" idx="0"/>
          </p:cNvCxnSpPr>
          <p:nvPr/>
        </p:nvCxnSpPr>
        <p:spPr>
          <a:xfrm>
            <a:off x="2163686" y="3423271"/>
            <a:ext cx="356100" cy="270600"/>
          </a:xfrm>
          <a:prstGeom prst="straightConnector1">
            <a:avLst/>
          </a:prstGeom>
          <a:noFill/>
          <a:ln cap="flat" cmpd="sng" w="9525">
            <a:solidFill>
              <a:srgbClr val="FF0000"/>
            </a:solidFill>
            <a:prstDash val="dash"/>
            <a:round/>
            <a:headEnd len="med" w="med" type="none"/>
            <a:tailEnd len="med" w="med" type="triangle"/>
          </a:ln>
        </p:spPr>
      </p:cxnSp>
      <p:cxnSp>
        <p:nvCxnSpPr>
          <p:cNvPr id="282" name="Google Shape;282;p46"/>
          <p:cNvCxnSpPr>
            <a:stCxn id="273" idx="5"/>
            <a:endCxn id="276" idx="1"/>
          </p:cNvCxnSpPr>
          <p:nvPr/>
        </p:nvCxnSpPr>
        <p:spPr>
          <a:xfrm>
            <a:off x="2163686" y="3423271"/>
            <a:ext cx="712500" cy="318000"/>
          </a:xfrm>
          <a:prstGeom prst="straightConnector1">
            <a:avLst/>
          </a:prstGeom>
          <a:noFill/>
          <a:ln cap="flat" cmpd="sng" w="9525">
            <a:solidFill>
              <a:srgbClr val="FF0000"/>
            </a:solidFill>
            <a:prstDash val="dash"/>
            <a:round/>
            <a:headEnd len="med" w="med" type="none"/>
            <a:tailEnd len="med" w="med" type="triangle"/>
          </a:ln>
        </p:spPr>
      </p:cxnSp>
      <p:cxnSp>
        <p:nvCxnSpPr>
          <p:cNvPr id="283" name="Google Shape;283;p46"/>
          <p:cNvCxnSpPr>
            <a:stCxn id="273" idx="5"/>
            <a:endCxn id="277" idx="1"/>
          </p:cNvCxnSpPr>
          <p:nvPr/>
        </p:nvCxnSpPr>
        <p:spPr>
          <a:xfrm>
            <a:off x="2163686" y="3423271"/>
            <a:ext cx="1143300" cy="318000"/>
          </a:xfrm>
          <a:prstGeom prst="straightConnector1">
            <a:avLst/>
          </a:prstGeom>
          <a:noFill/>
          <a:ln cap="flat" cmpd="sng" w="9525">
            <a:solidFill>
              <a:srgbClr val="FF0000"/>
            </a:solidFill>
            <a:prstDash val="dash"/>
            <a:round/>
            <a:headEnd len="med" w="med" type="none"/>
            <a:tailEnd len="med" w="med" type="triangle"/>
          </a:ln>
        </p:spPr>
      </p:cxnSp>
      <p:sp>
        <p:nvSpPr>
          <p:cNvPr id="284" name="Google Shape;284;p46"/>
          <p:cNvSpPr/>
          <p:nvPr/>
        </p:nvSpPr>
        <p:spPr>
          <a:xfrm>
            <a:off x="7149226" y="1340265"/>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6"/>
          <p:cNvSpPr/>
          <p:nvPr/>
        </p:nvSpPr>
        <p:spPr>
          <a:xfrm>
            <a:off x="7149226" y="1887693"/>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6"/>
          <p:cNvSpPr/>
          <p:nvPr/>
        </p:nvSpPr>
        <p:spPr>
          <a:xfrm>
            <a:off x="7617260" y="1887693"/>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6"/>
          <p:cNvSpPr/>
          <p:nvPr/>
        </p:nvSpPr>
        <p:spPr>
          <a:xfrm>
            <a:off x="8085294" y="1887693"/>
            <a:ext cx="316200" cy="324300"/>
          </a:xfrm>
          <a:prstGeom prst="ellipse">
            <a:avLst/>
          </a:prstGeom>
          <a:solidFill>
            <a:srgbClr val="A2C4C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6"/>
          <p:cNvSpPr/>
          <p:nvPr/>
        </p:nvSpPr>
        <p:spPr>
          <a:xfrm>
            <a:off x="8516112" y="1887693"/>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p:nvPr/>
        </p:nvSpPr>
        <p:spPr>
          <a:xfrm>
            <a:off x="8516112" y="2443261"/>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46"/>
          <p:cNvCxnSpPr>
            <a:stCxn id="284" idx="4"/>
            <a:endCxn id="285" idx="0"/>
          </p:cNvCxnSpPr>
          <p:nvPr/>
        </p:nvCxnSpPr>
        <p:spPr>
          <a:xfrm>
            <a:off x="7307326" y="1664565"/>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291" name="Google Shape;291;p46"/>
          <p:cNvCxnSpPr>
            <a:stCxn id="289" idx="0"/>
            <a:endCxn id="288" idx="4"/>
          </p:cNvCxnSpPr>
          <p:nvPr/>
        </p:nvCxnSpPr>
        <p:spPr>
          <a:xfrm rot="10800000">
            <a:off x="8674212" y="2211961"/>
            <a:ext cx="0" cy="231300"/>
          </a:xfrm>
          <a:prstGeom prst="straightConnector1">
            <a:avLst/>
          </a:prstGeom>
          <a:noFill/>
          <a:ln cap="flat" cmpd="sng" w="9525">
            <a:solidFill>
              <a:srgbClr val="1155CC"/>
            </a:solidFill>
            <a:prstDash val="solid"/>
            <a:round/>
            <a:headEnd len="med" w="med" type="none"/>
            <a:tailEnd len="med" w="med" type="triangle"/>
          </a:ln>
        </p:spPr>
      </p:cxnSp>
      <p:cxnSp>
        <p:nvCxnSpPr>
          <p:cNvPr id="292" name="Google Shape;292;p46"/>
          <p:cNvCxnSpPr>
            <a:stCxn id="284" idx="5"/>
            <a:endCxn id="286" idx="0"/>
          </p:cNvCxnSpPr>
          <p:nvPr/>
        </p:nvCxnSpPr>
        <p:spPr>
          <a:xfrm>
            <a:off x="7419120" y="1617072"/>
            <a:ext cx="356100" cy="270600"/>
          </a:xfrm>
          <a:prstGeom prst="straightConnector1">
            <a:avLst/>
          </a:prstGeom>
          <a:noFill/>
          <a:ln cap="flat" cmpd="sng" w="9525">
            <a:solidFill>
              <a:srgbClr val="FF0000"/>
            </a:solidFill>
            <a:prstDash val="dash"/>
            <a:round/>
            <a:headEnd len="med" w="med" type="none"/>
            <a:tailEnd len="med" w="med" type="triangle"/>
          </a:ln>
        </p:spPr>
      </p:cxnSp>
      <p:cxnSp>
        <p:nvCxnSpPr>
          <p:cNvPr id="293" name="Google Shape;293;p46"/>
          <p:cNvCxnSpPr>
            <a:stCxn id="284" idx="5"/>
            <a:endCxn id="288" idx="1"/>
          </p:cNvCxnSpPr>
          <p:nvPr/>
        </p:nvCxnSpPr>
        <p:spPr>
          <a:xfrm>
            <a:off x="7419120" y="1617072"/>
            <a:ext cx="1143300" cy="318000"/>
          </a:xfrm>
          <a:prstGeom prst="straightConnector1">
            <a:avLst/>
          </a:prstGeom>
          <a:noFill/>
          <a:ln cap="flat" cmpd="sng" w="9525">
            <a:solidFill>
              <a:srgbClr val="FF0000"/>
            </a:solidFill>
            <a:prstDash val="dash"/>
            <a:round/>
            <a:headEnd len="med" w="med" type="none"/>
            <a:tailEnd len="med" w="med" type="triangle"/>
          </a:ln>
        </p:spPr>
      </p:cxnSp>
      <p:cxnSp>
        <p:nvCxnSpPr>
          <p:cNvPr id="294" name="Google Shape;294;p46"/>
          <p:cNvCxnSpPr>
            <a:stCxn id="286" idx="4"/>
            <a:endCxn id="287" idx="4"/>
          </p:cNvCxnSpPr>
          <p:nvPr/>
        </p:nvCxnSpPr>
        <p:spPr>
          <a:xfrm flipH="1" rot="-5400000">
            <a:off x="8009060" y="1978293"/>
            <a:ext cx="600" cy="468000"/>
          </a:xfrm>
          <a:prstGeom prst="curvedConnector3">
            <a:avLst>
              <a:gd fmla="val 117326222" name="adj1"/>
            </a:avLst>
          </a:prstGeom>
          <a:noFill/>
          <a:ln cap="flat" cmpd="sng" w="28575">
            <a:solidFill>
              <a:srgbClr val="38761D"/>
            </a:solidFill>
            <a:prstDash val="dash"/>
            <a:round/>
            <a:headEnd len="med" w="med" type="none"/>
            <a:tailEnd len="med" w="med" type="stealth"/>
          </a:ln>
        </p:spPr>
      </p:cxnSp>
      <p:sp>
        <p:nvSpPr>
          <p:cNvPr id="295" name="Google Shape;295;p46"/>
          <p:cNvSpPr txBox="1"/>
          <p:nvPr/>
        </p:nvSpPr>
        <p:spPr>
          <a:xfrm>
            <a:off x="6985750" y="2296200"/>
            <a:ext cx="1122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Hinted handoff</a:t>
            </a:r>
            <a:endParaRPr sz="1800"/>
          </a:p>
        </p:txBody>
      </p:sp>
      <p:sp>
        <p:nvSpPr>
          <p:cNvPr id="296" name="Google Shape;296;p46"/>
          <p:cNvSpPr/>
          <p:nvPr/>
        </p:nvSpPr>
        <p:spPr>
          <a:xfrm>
            <a:off x="2478775" y="196628"/>
            <a:ext cx="288600" cy="2514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3647324" y="196645"/>
            <a:ext cx="288600" cy="2514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txBox="1"/>
          <p:nvPr/>
        </p:nvSpPr>
        <p:spPr>
          <a:xfrm>
            <a:off x="2767293" y="128702"/>
            <a:ext cx="10239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Writer coordinator</a:t>
            </a:r>
            <a:endParaRPr sz="1200"/>
          </a:p>
        </p:txBody>
      </p:sp>
      <p:sp>
        <p:nvSpPr>
          <p:cNvPr id="299" name="Google Shape;299;p46"/>
          <p:cNvSpPr txBox="1"/>
          <p:nvPr/>
        </p:nvSpPr>
        <p:spPr>
          <a:xfrm>
            <a:off x="4005361" y="85925"/>
            <a:ext cx="10239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Reader</a:t>
            </a:r>
            <a:r>
              <a:rPr lang="en" sz="1200"/>
              <a:t> coordinator</a:t>
            </a:r>
            <a:endParaRPr sz="1200"/>
          </a:p>
        </p:txBody>
      </p:sp>
      <p:cxnSp>
        <p:nvCxnSpPr>
          <p:cNvPr id="300" name="Google Shape;300;p46"/>
          <p:cNvCxnSpPr/>
          <p:nvPr/>
        </p:nvCxnSpPr>
        <p:spPr>
          <a:xfrm>
            <a:off x="4968771" y="219519"/>
            <a:ext cx="0" cy="173100"/>
          </a:xfrm>
          <a:prstGeom prst="straightConnector1">
            <a:avLst/>
          </a:prstGeom>
          <a:noFill/>
          <a:ln cap="flat" cmpd="sng" w="9525">
            <a:solidFill>
              <a:srgbClr val="FF0000"/>
            </a:solidFill>
            <a:prstDash val="solid"/>
            <a:round/>
            <a:headEnd len="med" w="med" type="none"/>
            <a:tailEnd len="med" w="med" type="triangle"/>
          </a:ln>
        </p:spPr>
      </p:cxnSp>
      <p:sp>
        <p:nvSpPr>
          <p:cNvPr id="301" name="Google Shape;301;p46"/>
          <p:cNvSpPr txBox="1"/>
          <p:nvPr/>
        </p:nvSpPr>
        <p:spPr>
          <a:xfrm>
            <a:off x="5028194" y="128702"/>
            <a:ext cx="11877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Synchronous writes</a:t>
            </a:r>
            <a:endParaRPr sz="1200"/>
          </a:p>
        </p:txBody>
      </p:sp>
      <p:sp>
        <p:nvSpPr>
          <p:cNvPr id="302" name="Google Shape;302;p46"/>
          <p:cNvSpPr/>
          <p:nvPr/>
        </p:nvSpPr>
        <p:spPr>
          <a:xfrm>
            <a:off x="2478775" y="587124"/>
            <a:ext cx="288600" cy="2514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nvSpPr>
        <p:spPr>
          <a:xfrm>
            <a:off x="2786226" y="587130"/>
            <a:ext cx="10239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New data</a:t>
            </a:r>
            <a:endParaRPr sz="1200"/>
          </a:p>
        </p:txBody>
      </p:sp>
      <p:sp>
        <p:nvSpPr>
          <p:cNvPr id="304" name="Google Shape;304;p46"/>
          <p:cNvSpPr/>
          <p:nvPr/>
        </p:nvSpPr>
        <p:spPr>
          <a:xfrm>
            <a:off x="3647323" y="587124"/>
            <a:ext cx="288600" cy="2514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
          <p:cNvSpPr txBox="1"/>
          <p:nvPr/>
        </p:nvSpPr>
        <p:spPr>
          <a:xfrm>
            <a:off x="4005361" y="535496"/>
            <a:ext cx="8115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Old data</a:t>
            </a:r>
            <a:r>
              <a:rPr lang="en" sz="1200"/>
              <a:t> </a:t>
            </a:r>
            <a:endParaRPr sz="1200"/>
          </a:p>
        </p:txBody>
      </p:sp>
      <p:cxnSp>
        <p:nvCxnSpPr>
          <p:cNvPr id="306" name="Google Shape;306;p46"/>
          <p:cNvCxnSpPr/>
          <p:nvPr/>
        </p:nvCxnSpPr>
        <p:spPr>
          <a:xfrm rot="10800000">
            <a:off x="4968781" y="623114"/>
            <a:ext cx="0" cy="179400"/>
          </a:xfrm>
          <a:prstGeom prst="straightConnector1">
            <a:avLst/>
          </a:prstGeom>
          <a:noFill/>
          <a:ln cap="flat" cmpd="sng" w="9525">
            <a:solidFill>
              <a:srgbClr val="1155CC"/>
            </a:solidFill>
            <a:prstDash val="solid"/>
            <a:round/>
            <a:headEnd len="med" w="med" type="none"/>
            <a:tailEnd len="med" w="med" type="triangle"/>
          </a:ln>
        </p:spPr>
      </p:cxnSp>
      <p:sp>
        <p:nvSpPr>
          <p:cNvPr id="307" name="Google Shape;307;p46"/>
          <p:cNvSpPr txBox="1"/>
          <p:nvPr/>
        </p:nvSpPr>
        <p:spPr>
          <a:xfrm>
            <a:off x="5036830" y="524506"/>
            <a:ext cx="11877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Synchronous Reads</a:t>
            </a:r>
            <a:endParaRPr sz="1200"/>
          </a:p>
        </p:txBody>
      </p:sp>
      <p:cxnSp>
        <p:nvCxnSpPr>
          <p:cNvPr id="308" name="Google Shape;308;p46"/>
          <p:cNvCxnSpPr/>
          <p:nvPr/>
        </p:nvCxnSpPr>
        <p:spPr>
          <a:xfrm flipH="1" rot="10800000">
            <a:off x="6080989" y="292813"/>
            <a:ext cx="391800" cy="1800"/>
          </a:xfrm>
          <a:prstGeom prst="straightConnector1">
            <a:avLst/>
          </a:prstGeom>
          <a:noFill/>
          <a:ln cap="flat" cmpd="sng" w="9525">
            <a:solidFill>
              <a:srgbClr val="FF0000"/>
            </a:solidFill>
            <a:prstDash val="dash"/>
            <a:round/>
            <a:headEnd len="med" w="med" type="none"/>
            <a:tailEnd len="med" w="med" type="triangle"/>
          </a:ln>
        </p:spPr>
      </p:cxnSp>
      <p:sp>
        <p:nvSpPr>
          <p:cNvPr id="309" name="Google Shape;309;p46"/>
          <p:cNvSpPr txBox="1"/>
          <p:nvPr/>
        </p:nvSpPr>
        <p:spPr>
          <a:xfrm>
            <a:off x="6490156" y="111579"/>
            <a:ext cx="11877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Async</a:t>
            </a:r>
            <a:r>
              <a:rPr lang="en" sz="1200"/>
              <a:t> writes</a:t>
            </a:r>
            <a:endParaRPr sz="1200"/>
          </a:p>
        </p:txBody>
      </p:sp>
      <p:sp>
        <p:nvSpPr>
          <p:cNvPr id="310" name="Google Shape;310;p46"/>
          <p:cNvSpPr/>
          <p:nvPr/>
        </p:nvSpPr>
        <p:spPr>
          <a:xfrm>
            <a:off x="6147296" y="535490"/>
            <a:ext cx="288600" cy="251400"/>
          </a:xfrm>
          <a:prstGeom prst="ellipse">
            <a:avLst/>
          </a:prstGeom>
          <a:solidFill>
            <a:srgbClr val="A2C4C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txBox="1"/>
          <p:nvPr/>
        </p:nvSpPr>
        <p:spPr>
          <a:xfrm>
            <a:off x="6490156" y="483862"/>
            <a:ext cx="11877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Unavailable node</a:t>
            </a:r>
            <a:endParaRPr sz="1200"/>
          </a:p>
        </p:txBody>
      </p:sp>
      <p:sp>
        <p:nvSpPr>
          <p:cNvPr id="312" name="Google Shape;312;p46"/>
          <p:cNvSpPr txBox="1"/>
          <p:nvPr/>
        </p:nvSpPr>
        <p:spPr>
          <a:xfrm>
            <a:off x="265075" y="3490325"/>
            <a:ext cx="1404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Read one Write one</a:t>
            </a:r>
            <a:endParaRPr sz="1800"/>
          </a:p>
        </p:txBody>
      </p:sp>
      <p:grpSp>
        <p:nvGrpSpPr>
          <p:cNvPr id="313" name="Google Shape;313;p46"/>
          <p:cNvGrpSpPr/>
          <p:nvPr/>
        </p:nvGrpSpPr>
        <p:grpSpPr>
          <a:xfrm>
            <a:off x="4568326" y="1539602"/>
            <a:ext cx="1683086" cy="1427296"/>
            <a:chOff x="4415926" y="1158602"/>
            <a:chExt cx="1683086" cy="1427296"/>
          </a:xfrm>
        </p:grpSpPr>
        <p:sp>
          <p:nvSpPr>
            <p:cNvPr id="314" name="Google Shape;314;p46"/>
            <p:cNvSpPr/>
            <p:nvPr/>
          </p:nvSpPr>
          <p:spPr>
            <a:xfrm>
              <a:off x="4415926" y="1158602"/>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4415926" y="1706030"/>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6"/>
            <p:cNvSpPr/>
            <p:nvPr/>
          </p:nvSpPr>
          <p:spPr>
            <a:xfrm>
              <a:off x="4883960" y="1706030"/>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p:nvPr/>
          </p:nvSpPr>
          <p:spPr>
            <a:xfrm>
              <a:off x="5351994" y="1706030"/>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6"/>
            <p:cNvSpPr/>
            <p:nvPr/>
          </p:nvSpPr>
          <p:spPr>
            <a:xfrm>
              <a:off x="5782812" y="1706030"/>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p:nvPr/>
          </p:nvSpPr>
          <p:spPr>
            <a:xfrm>
              <a:off x="5782812" y="2261598"/>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46"/>
            <p:cNvCxnSpPr>
              <a:stCxn id="314" idx="4"/>
              <a:endCxn id="315" idx="0"/>
            </p:cNvCxnSpPr>
            <p:nvPr/>
          </p:nvCxnSpPr>
          <p:spPr>
            <a:xfrm>
              <a:off x="4574026" y="1482902"/>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321" name="Google Shape;321;p46"/>
            <p:cNvCxnSpPr>
              <a:stCxn id="319" idx="0"/>
              <a:endCxn id="318" idx="4"/>
            </p:cNvCxnSpPr>
            <p:nvPr/>
          </p:nvCxnSpPr>
          <p:spPr>
            <a:xfrm rot="10800000">
              <a:off x="5940912" y="2030298"/>
              <a:ext cx="0" cy="231300"/>
            </a:xfrm>
            <a:prstGeom prst="straightConnector1">
              <a:avLst/>
            </a:prstGeom>
            <a:noFill/>
            <a:ln cap="flat" cmpd="sng" w="9525">
              <a:solidFill>
                <a:srgbClr val="1155CC"/>
              </a:solidFill>
              <a:prstDash val="solid"/>
              <a:round/>
              <a:headEnd len="med" w="med" type="none"/>
              <a:tailEnd len="med" w="med" type="triangle"/>
            </a:ln>
          </p:spPr>
        </p:cxnSp>
        <p:cxnSp>
          <p:nvCxnSpPr>
            <p:cNvPr id="322" name="Google Shape;322;p46"/>
            <p:cNvCxnSpPr>
              <a:stCxn id="314" idx="5"/>
              <a:endCxn id="316" idx="0"/>
            </p:cNvCxnSpPr>
            <p:nvPr/>
          </p:nvCxnSpPr>
          <p:spPr>
            <a:xfrm>
              <a:off x="4685820" y="1435409"/>
              <a:ext cx="356100" cy="270600"/>
            </a:xfrm>
            <a:prstGeom prst="straightConnector1">
              <a:avLst/>
            </a:prstGeom>
            <a:noFill/>
            <a:ln cap="flat" cmpd="sng" w="9525">
              <a:solidFill>
                <a:srgbClr val="FF0000"/>
              </a:solidFill>
              <a:prstDash val="dash"/>
              <a:round/>
              <a:headEnd len="med" w="med" type="none"/>
              <a:tailEnd len="med" w="med" type="triangle"/>
            </a:ln>
          </p:spPr>
        </p:cxnSp>
        <p:cxnSp>
          <p:nvCxnSpPr>
            <p:cNvPr id="323" name="Google Shape;323;p46"/>
            <p:cNvCxnSpPr>
              <a:stCxn id="314" idx="5"/>
              <a:endCxn id="317" idx="1"/>
            </p:cNvCxnSpPr>
            <p:nvPr/>
          </p:nvCxnSpPr>
          <p:spPr>
            <a:xfrm>
              <a:off x="4685820" y="1435409"/>
              <a:ext cx="712500" cy="318000"/>
            </a:xfrm>
            <a:prstGeom prst="straightConnector1">
              <a:avLst/>
            </a:prstGeom>
            <a:noFill/>
            <a:ln cap="flat" cmpd="sng" w="9525">
              <a:solidFill>
                <a:srgbClr val="FF0000"/>
              </a:solidFill>
              <a:prstDash val="dash"/>
              <a:round/>
              <a:headEnd len="med" w="med" type="none"/>
              <a:tailEnd len="med" w="med" type="triangle"/>
            </a:ln>
          </p:spPr>
        </p:cxnSp>
        <p:cxnSp>
          <p:nvCxnSpPr>
            <p:cNvPr id="324" name="Google Shape;324;p46"/>
            <p:cNvCxnSpPr>
              <a:stCxn id="314" idx="5"/>
              <a:endCxn id="318" idx="1"/>
            </p:cNvCxnSpPr>
            <p:nvPr/>
          </p:nvCxnSpPr>
          <p:spPr>
            <a:xfrm>
              <a:off x="4685820" y="1435409"/>
              <a:ext cx="1143300" cy="318000"/>
            </a:xfrm>
            <a:prstGeom prst="straightConnector1">
              <a:avLst/>
            </a:prstGeom>
            <a:noFill/>
            <a:ln cap="flat" cmpd="sng" w="9525">
              <a:solidFill>
                <a:srgbClr val="FF0000"/>
              </a:solidFill>
              <a:prstDash val="dash"/>
              <a:round/>
              <a:headEnd len="med" w="med" type="none"/>
              <a:tailEnd len="med" w="med" type="triangle"/>
            </a:ln>
          </p:spPr>
        </p:cxnSp>
      </p:grpSp>
      <p:cxnSp>
        <p:nvCxnSpPr>
          <p:cNvPr id="325" name="Google Shape;325;p46"/>
          <p:cNvCxnSpPr>
            <a:stCxn id="278" idx="1"/>
            <a:endCxn id="274" idx="4"/>
          </p:cNvCxnSpPr>
          <p:nvPr/>
        </p:nvCxnSpPr>
        <p:spPr>
          <a:xfrm rot="10800000">
            <a:off x="2051743" y="4018141"/>
            <a:ext cx="645600" cy="548100"/>
          </a:xfrm>
          <a:prstGeom prst="straightConnector1">
            <a:avLst/>
          </a:prstGeom>
          <a:noFill/>
          <a:ln cap="flat" cmpd="sng" w="9525">
            <a:solidFill>
              <a:srgbClr val="1155CC"/>
            </a:solidFill>
            <a:prstDash val="dash"/>
            <a:round/>
            <a:headEnd len="med" w="med" type="none"/>
            <a:tailEnd len="med" w="med" type="triangle"/>
          </a:ln>
        </p:spPr>
      </p:cxnSp>
      <p:cxnSp>
        <p:nvCxnSpPr>
          <p:cNvPr id="326" name="Google Shape;326;p46"/>
          <p:cNvCxnSpPr>
            <a:stCxn id="278" idx="7"/>
            <a:endCxn id="277" idx="4"/>
          </p:cNvCxnSpPr>
          <p:nvPr/>
        </p:nvCxnSpPr>
        <p:spPr>
          <a:xfrm flipH="1" rot="10800000">
            <a:off x="2920930" y="4018141"/>
            <a:ext cx="497700" cy="548100"/>
          </a:xfrm>
          <a:prstGeom prst="straightConnector1">
            <a:avLst/>
          </a:prstGeom>
          <a:noFill/>
          <a:ln cap="flat" cmpd="sng" w="9525">
            <a:solidFill>
              <a:srgbClr val="1155CC"/>
            </a:solidFill>
            <a:prstDash val="solid"/>
            <a:round/>
            <a:headEnd len="med" w="med" type="none"/>
            <a:tailEnd len="med" w="med" type="triangle"/>
          </a:ln>
        </p:spPr>
      </p:cxnSp>
      <p:cxnSp>
        <p:nvCxnSpPr>
          <p:cNvPr id="327" name="Google Shape;327;p46"/>
          <p:cNvCxnSpPr>
            <a:stCxn id="278" idx="0"/>
            <a:endCxn id="276" idx="4"/>
          </p:cNvCxnSpPr>
          <p:nvPr/>
        </p:nvCxnSpPr>
        <p:spPr>
          <a:xfrm flipH="1" rot="10800000">
            <a:off x="2809137" y="4018048"/>
            <a:ext cx="178800" cy="500700"/>
          </a:xfrm>
          <a:prstGeom prst="straightConnector1">
            <a:avLst/>
          </a:prstGeom>
          <a:noFill/>
          <a:ln cap="flat" cmpd="sng" w="9525">
            <a:solidFill>
              <a:srgbClr val="1155CC"/>
            </a:solidFill>
            <a:prstDash val="dash"/>
            <a:round/>
            <a:headEnd len="med" w="med" type="none"/>
            <a:tailEnd len="med" w="med" type="triangle"/>
          </a:ln>
        </p:spPr>
      </p:cxnSp>
      <p:cxnSp>
        <p:nvCxnSpPr>
          <p:cNvPr id="328" name="Google Shape;328;p46"/>
          <p:cNvCxnSpPr/>
          <p:nvPr/>
        </p:nvCxnSpPr>
        <p:spPr>
          <a:xfrm flipH="1" rot="10800000">
            <a:off x="7540275" y="290600"/>
            <a:ext cx="444300" cy="13500"/>
          </a:xfrm>
          <a:prstGeom prst="straightConnector1">
            <a:avLst/>
          </a:prstGeom>
          <a:noFill/>
          <a:ln cap="flat" cmpd="sng" w="9525">
            <a:solidFill>
              <a:srgbClr val="1155CC"/>
            </a:solidFill>
            <a:prstDash val="dash"/>
            <a:round/>
            <a:headEnd len="med" w="med" type="none"/>
            <a:tailEnd len="med" w="med" type="triangle"/>
          </a:ln>
        </p:spPr>
      </p:cxnSp>
      <p:sp>
        <p:nvSpPr>
          <p:cNvPr id="329" name="Google Shape;329;p46"/>
          <p:cNvSpPr txBox="1"/>
          <p:nvPr/>
        </p:nvSpPr>
        <p:spPr>
          <a:xfrm>
            <a:off x="7952106" y="128779"/>
            <a:ext cx="11877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Digest</a:t>
            </a:r>
            <a:r>
              <a:rPr lang="en" sz="1200"/>
              <a:t> read</a:t>
            </a:r>
            <a:endParaRPr sz="1200"/>
          </a:p>
        </p:txBody>
      </p:sp>
      <p:cxnSp>
        <p:nvCxnSpPr>
          <p:cNvPr id="330" name="Google Shape;330;p46"/>
          <p:cNvCxnSpPr>
            <a:stCxn id="278" idx="6"/>
            <a:endCxn id="277" idx="6"/>
          </p:cNvCxnSpPr>
          <p:nvPr/>
        </p:nvCxnSpPr>
        <p:spPr>
          <a:xfrm flipH="1" rot="10800000">
            <a:off x="2967237" y="3855898"/>
            <a:ext cx="609600" cy="825000"/>
          </a:xfrm>
          <a:prstGeom prst="curvedConnector3">
            <a:avLst>
              <a:gd fmla="val 139070" name="adj1"/>
            </a:avLst>
          </a:prstGeom>
          <a:noFill/>
          <a:ln cap="flat" cmpd="sng" w="9525">
            <a:solidFill>
              <a:srgbClr val="FF0000"/>
            </a:solidFill>
            <a:prstDash val="dash"/>
            <a:round/>
            <a:headEnd len="med" w="med" type="none"/>
            <a:tailEnd len="med" w="med" type="stealth"/>
          </a:ln>
        </p:spPr>
      </p:cxnSp>
      <p:cxnSp>
        <p:nvCxnSpPr>
          <p:cNvPr id="331" name="Google Shape;331;p46"/>
          <p:cNvCxnSpPr>
            <a:stCxn id="278" idx="6"/>
            <a:endCxn id="276" idx="0"/>
          </p:cNvCxnSpPr>
          <p:nvPr/>
        </p:nvCxnSpPr>
        <p:spPr>
          <a:xfrm flipH="1" rot="10800000">
            <a:off x="2967237" y="3693898"/>
            <a:ext cx="20700" cy="987000"/>
          </a:xfrm>
          <a:prstGeom prst="curvedConnector4">
            <a:avLst>
              <a:gd fmla="val 4789556" name="adj1"/>
              <a:gd fmla="val 124125" name="adj2"/>
            </a:avLst>
          </a:prstGeom>
          <a:noFill/>
          <a:ln cap="flat" cmpd="sng" w="9525">
            <a:solidFill>
              <a:srgbClr val="FF0000"/>
            </a:solidFill>
            <a:prstDash val="dash"/>
            <a:round/>
            <a:headEnd len="med" w="med" type="none"/>
            <a:tailEnd len="med" w="med" type="stealth"/>
          </a:ln>
        </p:spPr>
      </p:cxnSp>
      <p:sp>
        <p:nvSpPr>
          <p:cNvPr id="332" name="Google Shape;332;p46"/>
          <p:cNvSpPr txBox="1"/>
          <p:nvPr/>
        </p:nvSpPr>
        <p:spPr>
          <a:xfrm>
            <a:off x="3907150" y="3845000"/>
            <a:ext cx="1122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Read repair</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235500" y="64025"/>
            <a:ext cx="40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Replication techniques</a:t>
            </a:r>
            <a:endParaRPr/>
          </a:p>
        </p:txBody>
      </p:sp>
      <p:sp>
        <p:nvSpPr>
          <p:cNvPr id="338" name="Google Shape;338;p47"/>
          <p:cNvSpPr/>
          <p:nvPr/>
        </p:nvSpPr>
        <p:spPr>
          <a:xfrm>
            <a:off x="1893751" y="1012877"/>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1893751" y="1560305"/>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2361785" y="1560305"/>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2829819" y="1560305"/>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3260637" y="1560305"/>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2651037" y="2385148"/>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47"/>
          <p:cNvCxnSpPr>
            <a:stCxn id="338" idx="4"/>
            <a:endCxn id="339" idx="0"/>
          </p:cNvCxnSpPr>
          <p:nvPr/>
        </p:nvCxnSpPr>
        <p:spPr>
          <a:xfrm>
            <a:off x="2051851" y="1337177"/>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345" name="Google Shape;345;p47"/>
          <p:cNvCxnSpPr>
            <a:stCxn id="343" idx="1"/>
            <a:endCxn id="340" idx="4"/>
          </p:cNvCxnSpPr>
          <p:nvPr/>
        </p:nvCxnSpPr>
        <p:spPr>
          <a:xfrm rot="10800000">
            <a:off x="2519743" y="1884541"/>
            <a:ext cx="177600" cy="548100"/>
          </a:xfrm>
          <a:prstGeom prst="straightConnector1">
            <a:avLst/>
          </a:prstGeom>
          <a:noFill/>
          <a:ln cap="flat" cmpd="sng" w="9525">
            <a:solidFill>
              <a:srgbClr val="1155CC"/>
            </a:solidFill>
            <a:prstDash val="solid"/>
            <a:round/>
            <a:headEnd len="med" w="med" type="none"/>
            <a:tailEnd len="med" w="med" type="triangle"/>
          </a:ln>
        </p:spPr>
      </p:cxnSp>
      <p:cxnSp>
        <p:nvCxnSpPr>
          <p:cNvPr id="346" name="Google Shape;346;p47"/>
          <p:cNvCxnSpPr>
            <a:stCxn id="338" idx="5"/>
            <a:endCxn id="340" idx="0"/>
          </p:cNvCxnSpPr>
          <p:nvPr/>
        </p:nvCxnSpPr>
        <p:spPr>
          <a:xfrm>
            <a:off x="2163645" y="1289684"/>
            <a:ext cx="356100" cy="270600"/>
          </a:xfrm>
          <a:prstGeom prst="straightConnector1">
            <a:avLst/>
          </a:prstGeom>
          <a:noFill/>
          <a:ln cap="flat" cmpd="sng" w="9525">
            <a:solidFill>
              <a:srgbClr val="FF0000"/>
            </a:solidFill>
            <a:prstDash val="solid"/>
            <a:round/>
            <a:headEnd len="med" w="med" type="none"/>
            <a:tailEnd len="med" w="med" type="triangle"/>
          </a:ln>
        </p:spPr>
      </p:cxnSp>
      <p:cxnSp>
        <p:nvCxnSpPr>
          <p:cNvPr id="347" name="Google Shape;347;p47"/>
          <p:cNvCxnSpPr>
            <a:stCxn id="338" idx="5"/>
            <a:endCxn id="341" idx="1"/>
          </p:cNvCxnSpPr>
          <p:nvPr/>
        </p:nvCxnSpPr>
        <p:spPr>
          <a:xfrm>
            <a:off x="2163645" y="1289684"/>
            <a:ext cx="712500" cy="318000"/>
          </a:xfrm>
          <a:prstGeom prst="straightConnector1">
            <a:avLst/>
          </a:prstGeom>
          <a:noFill/>
          <a:ln cap="flat" cmpd="sng" w="9525">
            <a:solidFill>
              <a:srgbClr val="FF0000"/>
            </a:solidFill>
            <a:prstDash val="dash"/>
            <a:round/>
            <a:headEnd len="med" w="med" type="none"/>
            <a:tailEnd len="med" w="med" type="triangle"/>
          </a:ln>
        </p:spPr>
      </p:cxnSp>
      <p:cxnSp>
        <p:nvCxnSpPr>
          <p:cNvPr id="348" name="Google Shape;348;p47"/>
          <p:cNvCxnSpPr>
            <a:stCxn id="338" idx="5"/>
            <a:endCxn id="342" idx="1"/>
          </p:cNvCxnSpPr>
          <p:nvPr/>
        </p:nvCxnSpPr>
        <p:spPr>
          <a:xfrm>
            <a:off x="2163645" y="1289684"/>
            <a:ext cx="1143300" cy="318000"/>
          </a:xfrm>
          <a:prstGeom prst="straightConnector1">
            <a:avLst/>
          </a:prstGeom>
          <a:noFill/>
          <a:ln cap="flat" cmpd="sng" w="9525">
            <a:solidFill>
              <a:srgbClr val="FF0000"/>
            </a:solidFill>
            <a:prstDash val="dash"/>
            <a:round/>
            <a:headEnd len="med" w="med" type="none"/>
            <a:tailEnd len="med" w="med" type="triangle"/>
          </a:ln>
        </p:spPr>
      </p:cxnSp>
      <p:sp>
        <p:nvSpPr>
          <p:cNvPr id="349" name="Google Shape;349;p47"/>
          <p:cNvSpPr txBox="1"/>
          <p:nvPr/>
        </p:nvSpPr>
        <p:spPr>
          <a:xfrm>
            <a:off x="53925" y="1356725"/>
            <a:ext cx="1615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Read quorum Write quorum</a:t>
            </a:r>
            <a:endParaRPr sz="1800"/>
          </a:p>
        </p:txBody>
      </p:sp>
      <p:cxnSp>
        <p:nvCxnSpPr>
          <p:cNvPr id="350" name="Google Shape;350;p47"/>
          <p:cNvCxnSpPr>
            <a:stCxn id="343" idx="7"/>
            <a:endCxn id="342" idx="4"/>
          </p:cNvCxnSpPr>
          <p:nvPr/>
        </p:nvCxnSpPr>
        <p:spPr>
          <a:xfrm flipH="1" rot="10800000">
            <a:off x="2920930" y="1884541"/>
            <a:ext cx="497700" cy="548100"/>
          </a:xfrm>
          <a:prstGeom prst="straightConnector1">
            <a:avLst/>
          </a:prstGeom>
          <a:noFill/>
          <a:ln cap="flat" cmpd="sng" w="9525">
            <a:solidFill>
              <a:srgbClr val="1155CC"/>
            </a:solidFill>
            <a:prstDash val="solid"/>
            <a:round/>
            <a:headEnd len="med" w="med" type="none"/>
            <a:tailEnd len="med" w="med" type="triangle"/>
          </a:ln>
        </p:spPr>
      </p:cxnSp>
      <p:cxnSp>
        <p:nvCxnSpPr>
          <p:cNvPr id="351" name="Google Shape;351;p47"/>
          <p:cNvCxnSpPr>
            <a:stCxn id="343" idx="0"/>
            <a:endCxn id="341" idx="4"/>
          </p:cNvCxnSpPr>
          <p:nvPr/>
        </p:nvCxnSpPr>
        <p:spPr>
          <a:xfrm flipH="1" rot="10800000">
            <a:off x="2809137" y="1884748"/>
            <a:ext cx="178800" cy="500400"/>
          </a:xfrm>
          <a:prstGeom prst="straightConnector1">
            <a:avLst/>
          </a:prstGeom>
          <a:noFill/>
          <a:ln cap="flat" cmpd="sng" w="9525">
            <a:solidFill>
              <a:srgbClr val="1155CC"/>
            </a:solidFill>
            <a:prstDash val="solid"/>
            <a:round/>
            <a:headEnd len="med" w="med" type="none"/>
            <a:tailEnd len="med" w="med" type="triangle"/>
          </a:ln>
        </p:spPr>
      </p:cxnSp>
      <p:sp>
        <p:nvSpPr>
          <p:cNvPr id="352" name="Google Shape;352;p47"/>
          <p:cNvSpPr txBox="1"/>
          <p:nvPr/>
        </p:nvSpPr>
        <p:spPr>
          <a:xfrm>
            <a:off x="2301225" y="670563"/>
            <a:ext cx="1373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Any W where W &gt; N/2</a:t>
            </a:r>
            <a:endParaRPr/>
          </a:p>
        </p:txBody>
      </p:sp>
      <p:sp>
        <p:nvSpPr>
          <p:cNvPr id="353" name="Google Shape;353;p47"/>
          <p:cNvSpPr txBox="1"/>
          <p:nvPr/>
        </p:nvSpPr>
        <p:spPr>
          <a:xfrm>
            <a:off x="3260625" y="1918422"/>
            <a:ext cx="13734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Any R where W + R &gt; N</a:t>
            </a:r>
            <a:endParaRPr/>
          </a:p>
        </p:txBody>
      </p:sp>
      <p:sp>
        <p:nvSpPr>
          <p:cNvPr id="354" name="Google Shape;354;p47"/>
          <p:cNvSpPr/>
          <p:nvPr/>
        </p:nvSpPr>
        <p:spPr>
          <a:xfrm>
            <a:off x="6301001" y="979040"/>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6301001" y="1526468"/>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6769035" y="1526468"/>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7237069" y="15264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7667887" y="15264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7058287" y="2351311"/>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47"/>
          <p:cNvCxnSpPr>
            <a:stCxn id="354" idx="4"/>
            <a:endCxn id="355" idx="0"/>
          </p:cNvCxnSpPr>
          <p:nvPr/>
        </p:nvCxnSpPr>
        <p:spPr>
          <a:xfrm>
            <a:off x="6459101" y="1303340"/>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361" name="Google Shape;361;p47"/>
          <p:cNvCxnSpPr>
            <a:stCxn id="359" idx="1"/>
            <a:endCxn id="356" idx="4"/>
          </p:cNvCxnSpPr>
          <p:nvPr/>
        </p:nvCxnSpPr>
        <p:spPr>
          <a:xfrm rot="10800000">
            <a:off x="6926993" y="1850704"/>
            <a:ext cx="177600" cy="548100"/>
          </a:xfrm>
          <a:prstGeom prst="straightConnector1">
            <a:avLst/>
          </a:prstGeom>
          <a:noFill/>
          <a:ln cap="flat" cmpd="sng" w="9525">
            <a:solidFill>
              <a:srgbClr val="1155CC"/>
            </a:solidFill>
            <a:prstDash val="solid"/>
            <a:round/>
            <a:headEnd len="med" w="med" type="none"/>
            <a:tailEnd len="med" w="med" type="triangle"/>
          </a:ln>
        </p:spPr>
      </p:cxnSp>
      <p:cxnSp>
        <p:nvCxnSpPr>
          <p:cNvPr id="362" name="Google Shape;362;p47"/>
          <p:cNvCxnSpPr>
            <a:stCxn id="354" idx="5"/>
            <a:endCxn id="356" idx="0"/>
          </p:cNvCxnSpPr>
          <p:nvPr/>
        </p:nvCxnSpPr>
        <p:spPr>
          <a:xfrm>
            <a:off x="6570895" y="1255847"/>
            <a:ext cx="356100" cy="270600"/>
          </a:xfrm>
          <a:prstGeom prst="straightConnector1">
            <a:avLst/>
          </a:prstGeom>
          <a:noFill/>
          <a:ln cap="flat" cmpd="sng" w="9525">
            <a:solidFill>
              <a:srgbClr val="FF0000"/>
            </a:solidFill>
            <a:prstDash val="solid"/>
            <a:round/>
            <a:headEnd len="med" w="med" type="none"/>
            <a:tailEnd len="med" w="med" type="triangle"/>
          </a:ln>
        </p:spPr>
      </p:cxnSp>
      <p:cxnSp>
        <p:nvCxnSpPr>
          <p:cNvPr id="363" name="Google Shape;363;p47"/>
          <p:cNvCxnSpPr>
            <a:stCxn id="354" idx="5"/>
            <a:endCxn id="357" idx="1"/>
          </p:cNvCxnSpPr>
          <p:nvPr/>
        </p:nvCxnSpPr>
        <p:spPr>
          <a:xfrm>
            <a:off x="6570895" y="1255847"/>
            <a:ext cx="712500" cy="318000"/>
          </a:xfrm>
          <a:prstGeom prst="straightConnector1">
            <a:avLst/>
          </a:prstGeom>
          <a:noFill/>
          <a:ln cap="flat" cmpd="sng" w="9525">
            <a:solidFill>
              <a:srgbClr val="FF0000"/>
            </a:solidFill>
            <a:prstDash val="dash"/>
            <a:round/>
            <a:headEnd len="med" w="med" type="none"/>
            <a:tailEnd len="med" w="med" type="triangle"/>
          </a:ln>
        </p:spPr>
      </p:cxnSp>
      <p:cxnSp>
        <p:nvCxnSpPr>
          <p:cNvPr id="364" name="Google Shape;364;p47"/>
          <p:cNvCxnSpPr>
            <a:stCxn id="354" idx="5"/>
            <a:endCxn id="358" idx="1"/>
          </p:cNvCxnSpPr>
          <p:nvPr/>
        </p:nvCxnSpPr>
        <p:spPr>
          <a:xfrm>
            <a:off x="6570895" y="1255847"/>
            <a:ext cx="1143300" cy="318000"/>
          </a:xfrm>
          <a:prstGeom prst="straightConnector1">
            <a:avLst/>
          </a:prstGeom>
          <a:noFill/>
          <a:ln cap="flat" cmpd="sng" w="9525">
            <a:solidFill>
              <a:srgbClr val="FF0000"/>
            </a:solidFill>
            <a:prstDash val="dash"/>
            <a:round/>
            <a:headEnd len="med" w="med" type="none"/>
            <a:tailEnd len="med" w="med" type="triangle"/>
          </a:ln>
        </p:spPr>
      </p:cxnSp>
      <p:sp>
        <p:nvSpPr>
          <p:cNvPr id="365" name="Google Shape;365;p47"/>
          <p:cNvSpPr txBox="1"/>
          <p:nvPr/>
        </p:nvSpPr>
        <p:spPr>
          <a:xfrm>
            <a:off x="4461175" y="1322888"/>
            <a:ext cx="1615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Read all </a:t>
            </a:r>
            <a:endParaRPr sz="1800"/>
          </a:p>
          <a:p>
            <a:pPr indent="0" lvl="0" marL="0" rtl="0" algn="l">
              <a:spcBef>
                <a:spcPts val="0"/>
              </a:spcBef>
              <a:spcAft>
                <a:spcPts val="0"/>
              </a:spcAft>
              <a:buNone/>
            </a:pPr>
            <a:r>
              <a:rPr lang="en" sz="1800"/>
              <a:t>Write quorum</a:t>
            </a:r>
            <a:endParaRPr sz="1800"/>
          </a:p>
        </p:txBody>
      </p:sp>
      <p:cxnSp>
        <p:nvCxnSpPr>
          <p:cNvPr id="366" name="Google Shape;366;p47"/>
          <p:cNvCxnSpPr>
            <a:stCxn id="359" idx="7"/>
            <a:endCxn id="358" idx="4"/>
          </p:cNvCxnSpPr>
          <p:nvPr/>
        </p:nvCxnSpPr>
        <p:spPr>
          <a:xfrm flipH="1" rot="10800000">
            <a:off x="7328180" y="1850704"/>
            <a:ext cx="497700" cy="548100"/>
          </a:xfrm>
          <a:prstGeom prst="straightConnector1">
            <a:avLst/>
          </a:prstGeom>
          <a:noFill/>
          <a:ln cap="flat" cmpd="sng" w="9525">
            <a:solidFill>
              <a:srgbClr val="1155CC"/>
            </a:solidFill>
            <a:prstDash val="solid"/>
            <a:round/>
            <a:headEnd len="med" w="med" type="none"/>
            <a:tailEnd len="med" w="med" type="triangle"/>
          </a:ln>
        </p:spPr>
      </p:cxnSp>
      <p:cxnSp>
        <p:nvCxnSpPr>
          <p:cNvPr id="367" name="Google Shape;367;p47"/>
          <p:cNvCxnSpPr>
            <a:stCxn id="359" idx="0"/>
            <a:endCxn id="357" idx="4"/>
          </p:cNvCxnSpPr>
          <p:nvPr/>
        </p:nvCxnSpPr>
        <p:spPr>
          <a:xfrm flipH="1" rot="10800000">
            <a:off x="7216387" y="1850911"/>
            <a:ext cx="178800" cy="500400"/>
          </a:xfrm>
          <a:prstGeom prst="straightConnector1">
            <a:avLst/>
          </a:prstGeom>
          <a:noFill/>
          <a:ln cap="flat" cmpd="sng" w="9525">
            <a:solidFill>
              <a:srgbClr val="1155CC"/>
            </a:solidFill>
            <a:prstDash val="solid"/>
            <a:round/>
            <a:headEnd len="med" w="med" type="none"/>
            <a:tailEnd len="med" w="med" type="triangle"/>
          </a:ln>
        </p:spPr>
      </p:cxnSp>
      <p:sp>
        <p:nvSpPr>
          <p:cNvPr id="368" name="Google Shape;368;p47"/>
          <p:cNvSpPr txBox="1"/>
          <p:nvPr/>
        </p:nvSpPr>
        <p:spPr>
          <a:xfrm>
            <a:off x="6708475" y="636725"/>
            <a:ext cx="1373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Any W where W &gt; N/2</a:t>
            </a:r>
            <a:endParaRPr/>
          </a:p>
        </p:txBody>
      </p:sp>
      <p:cxnSp>
        <p:nvCxnSpPr>
          <p:cNvPr id="369" name="Google Shape;369;p47"/>
          <p:cNvCxnSpPr>
            <a:stCxn id="359" idx="1"/>
            <a:endCxn id="355" idx="5"/>
          </p:cNvCxnSpPr>
          <p:nvPr/>
        </p:nvCxnSpPr>
        <p:spPr>
          <a:xfrm rot="10800000">
            <a:off x="6570893" y="1803304"/>
            <a:ext cx="533700" cy="595500"/>
          </a:xfrm>
          <a:prstGeom prst="straightConnector1">
            <a:avLst/>
          </a:prstGeom>
          <a:noFill/>
          <a:ln cap="flat" cmpd="sng" w="9525">
            <a:solidFill>
              <a:srgbClr val="1155CC"/>
            </a:solidFill>
            <a:prstDash val="solid"/>
            <a:round/>
            <a:headEnd len="med" w="med" type="none"/>
            <a:tailEnd len="med" w="med" type="triangle"/>
          </a:ln>
        </p:spPr>
      </p:cxnSp>
      <p:sp>
        <p:nvSpPr>
          <p:cNvPr id="370" name="Google Shape;370;p47"/>
          <p:cNvSpPr/>
          <p:nvPr/>
        </p:nvSpPr>
        <p:spPr>
          <a:xfrm>
            <a:off x="1864176" y="3521240"/>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1864176" y="4068668"/>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a:off x="2332210" y="40686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2800244" y="40686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3231062" y="4068668"/>
            <a:ext cx="316200" cy="324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3231062" y="4624236"/>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47"/>
          <p:cNvCxnSpPr>
            <a:stCxn id="370" idx="4"/>
            <a:endCxn id="371" idx="0"/>
          </p:cNvCxnSpPr>
          <p:nvPr/>
        </p:nvCxnSpPr>
        <p:spPr>
          <a:xfrm>
            <a:off x="2022276" y="3845540"/>
            <a:ext cx="0" cy="223200"/>
          </a:xfrm>
          <a:prstGeom prst="straightConnector1">
            <a:avLst/>
          </a:prstGeom>
          <a:noFill/>
          <a:ln cap="flat" cmpd="sng" w="9525">
            <a:solidFill>
              <a:srgbClr val="FF0000"/>
            </a:solidFill>
            <a:prstDash val="solid"/>
            <a:round/>
            <a:headEnd len="med" w="med" type="none"/>
            <a:tailEnd len="med" w="med" type="triangle"/>
          </a:ln>
        </p:spPr>
      </p:cxnSp>
      <p:cxnSp>
        <p:nvCxnSpPr>
          <p:cNvPr id="377" name="Google Shape;377;p47"/>
          <p:cNvCxnSpPr>
            <a:stCxn id="375" idx="0"/>
            <a:endCxn id="374" idx="4"/>
          </p:cNvCxnSpPr>
          <p:nvPr/>
        </p:nvCxnSpPr>
        <p:spPr>
          <a:xfrm rot="10800000">
            <a:off x="3389162" y="4392936"/>
            <a:ext cx="0" cy="231300"/>
          </a:xfrm>
          <a:prstGeom prst="straightConnector1">
            <a:avLst/>
          </a:prstGeom>
          <a:noFill/>
          <a:ln cap="flat" cmpd="sng" w="9525">
            <a:solidFill>
              <a:srgbClr val="1155CC"/>
            </a:solidFill>
            <a:prstDash val="solid"/>
            <a:round/>
            <a:headEnd len="med" w="med" type="none"/>
            <a:tailEnd len="med" w="med" type="triangle"/>
          </a:ln>
        </p:spPr>
      </p:cxnSp>
      <p:cxnSp>
        <p:nvCxnSpPr>
          <p:cNvPr id="378" name="Google Shape;378;p47"/>
          <p:cNvCxnSpPr>
            <a:stCxn id="371" idx="0"/>
            <a:endCxn id="372" idx="0"/>
          </p:cNvCxnSpPr>
          <p:nvPr/>
        </p:nvCxnSpPr>
        <p:spPr>
          <a:xfrm flipH="1" rot="-5400000">
            <a:off x="2255976" y="3834968"/>
            <a:ext cx="600" cy="468000"/>
          </a:xfrm>
          <a:prstGeom prst="curvedConnector3">
            <a:avLst>
              <a:gd fmla="val -39687500" name="adj1"/>
            </a:avLst>
          </a:prstGeom>
          <a:noFill/>
          <a:ln cap="flat" cmpd="sng" w="9525">
            <a:solidFill>
              <a:schemeClr val="dk2"/>
            </a:solidFill>
            <a:prstDash val="dash"/>
            <a:round/>
            <a:headEnd len="med" w="med" type="none"/>
            <a:tailEnd len="med" w="med" type="stealth"/>
          </a:ln>
        </p:spPr>
      </p:cxnSp>
      <p:cxnSp>
        <p:nvCxnSpPr>
          <p:cNvPr id="379" name="Google Shape;379;p47"/>
          <p:cNvCxnSpPr>
            <a:stCxn id="371" idx="0"/>
            <a:endCxn id="374" idx="0"/>
          </p:cNvCxnSpPr>
          <p:nvPr/>
        </p:nvCxnSpPr>
        <p:spPr>
          <a:xfrm flipH="1" rot="-5400000">
            <a:off x="2705376" y="3385568"/>
            <a:ext cx="600" cy="1366800"/>
          </a:xfrm>
          <a:prstGeom prst="curvedConnector3">
            <a:avLst>
              <a:gd fmla="val -39687500" name="adj1"/>
            </a:avLst>
          </a:prstGeom>
          <a:noFill/>
          <a:ln cap="flat" cmpd="sng" w="9525">
            <a:solidFill>
              <a:schemeClr val="dk2"/>
            </a:solidFill>
            <a:prstDash val="dash"/>
            <a:round/>
            <a:headEnd len="med" w="med" type="none"/>
            <a:tailEnd len="med" w="med" type="stealth"/>
          </a:ln>
        </p:spPr>
      </p:cxnSp>
      <p:cxnSp>
        <p:nvCxnSpPr>
          <p:cNvPr id="380" name="Google Shape;380;p47"/>
          <p:cNvCxnSpPr>
            <a:stCxn id="371" idx="0"/>
            <a:endCxn id="373" idx="0"/>
          </p:cNvCxnSpPr>
          <p:nvPr/>
        </p:nvCxnSpPr>
        <p:spPr>
          <a:xfrm flipH="1" rot="-5400000">
            <a:off x="2489976" y="3600968"/>
            <a:ext cx="600" cy="936000"/>
          </a:xfrm>
          <a:prstGeom prst="curvedConnector3">
            <a:avLst>
              <a:gd fmla="val -39687500" name="adj1"/>
            </a:avLst>
          </a:prstGeom>
          <a:noFill/>
          <a:ln cap="flat" cmpd="sng" w="9525">
            <a:solidFill>
              <a:schemeClr val="dk2"/>
            </a:solidFill>
            <a:prstDash val="dash"/>
            <a:round/>
            <a:headEnd len="med" w="med" type="none"/>
            <a:tailEnd len="med" w="med" type="stealth"/>
          </a:ln>
        </p:spPr>
      </p:cxnSp>
      <p:sp>
        <p:nvSpPr>
          <p:cNvPr id="381" name="Google Shape;381;p47"/>
          <p:cNvSpPr txBox="1"/>
          <p:nvPr/>
        </p:nvSpPr>
        <p:spPr>
          <a:xfrm>
            <a:off x="235500" y="3853875"/>
            <a:ext cx="1122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Master Slave</a:t>
            </a:r>
            <a:endParaRPr sz="1800"/>
          </a:p>
        </p:txBody>
      </p:sp>
      <p:sp>
        <p:nvSpPr>
          <p:cNvPr id="382" name="Google Shape;382;p47"/>
          <p:cNvSpPr/>
          <p:nvPr/>
        </p:nvSpPr>
        <p:spPr>
          <a:xfrm>
            <a:off x="6262701" y="3169652"/>
            <a:ext cx="316200" cy="324300"/>
          </a:xfrm>
          <a:prstGeom prst="ellipse">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a:off x="6262701" y="4216993"/>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p:nvPr/>
        </p:nvSpPr>
        <p:spPr>
          <a:xfrm>
            <a:off x="6730735" y="4216993"/>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p:nvPr/>
        </p:nvSpPr>
        <p:spPr>
          <a:xfrm>
            <a:off x="7198769" y="4216993"/>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7629587" y="4216993"/>
            <a:ext cx="316200" cy="324300"/>
          </a:xfrm>
          <a:prstGeom prst="ellipse">
            <a:avLst/>
          </a:prstGeom>
          <a:solidFill>
            <a:srgbClr val="99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7"/>
          <p:cNvSpPr/>
          <p:nvPr/>
        </p:nvSpPr>
        <p:spPr>
          <a:xfrm>
            <a:off x="7629587" y="4772561"/>
            <a:ext cx="316200" cy="324300"/>
          </a:xfrm>
          <a:prstGeom prst="ellipse">
            <a:avLst/>
          </a:prstGeom>
          <a:solidFill>
            <a:schemeClr val="lt2"/>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47"/>
          <p:cNvCxnSpPr>
            <a:stCxn id="382" idx="4"/>
            <a:endCxn id="383" idx="0"/>
          </p:cNvCxnSpPr>
          <p:nvPr/>
        </p:nvCxnSpPr>
        <p:spPr>
          <a:xfrm>
            <a:off x="6420801" y="3493952"/>
            <a:ext cx="0" cy="723000"/>
          </a:xfrm>
          <a:prstGeom prst="straightConnector1">
            <a:avLst/>
          </a:prstGeom>
          <a:noFill/>
          <a:ln cap="flat" cmpd="sng" w="9525">
            <a:solidFill>
              <a:srgbClr val="FF0000"/>
            </a:solidFill>
            <a:prstDash val="solid"/>
            <a:round/>
            <a:headEnd len="med" w="med" type="none"/>
            <a:tailEnd len="med" w="med" type="triangle"/>
          </a:ln>
        </p:spPr>
      </p:cxnSp>
      <p:cxnSp>
        <p:nvCxnSpPr>
          <p:cNvPr id="389" name="Google Shape;389;p47"/>
          <p:cNvCxnSpPr>
            <a:stCxn id="387" idx="0"/>
            <a:endCxn id="386" idx="4"/>
          </p:cNvCxnSpPr>
          <p:nvPr/>
        </p:nvCxnSpPr>
        <p:spPr>
          <a:xfrm rot="10800000">
            <a:off x="7787687" y="4541261"/>
            <a:ext cx="0" cy="231300"/>
          </a:xfrm>
          <a:prstGeom prst="straightConnector1">
            <a:avLst/>
          </a:prstGeom>
          <a:noFill/>
          <a:ln cap="flat" cmpd="sng" w="9525">
            <a:solidFill>
              <a:srgbClr val="1155CC"/>
            </a:solidFill>
            <a:prstDash val="solid"/>
            <a:round/>
            <a:headEnd len="med" w="med" type="none"/>
            <a:tailEnd len="med" w="med" type="triangle"/>
          </a:ln>
        </p:spPr>
      </p:cxnSp>
      <p:sp>
        <p:nvSpPr>
          <p:cNvPr id="390" name="Google Shape;390;p47"/>
          <p:cNvSpPr txBox="1"/>
          <p:nvPr/>
        </p:nvSpPr>
        <p:spPr>
          <a:xfrm>
            <a:off x="4710225" y="3392600"/>
            <a:ext cx="1122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Read one Write all</a:t>
            </a:r>
            <a:endParaRPr sz="1800"/>
          </a:p>
        </p:txBody>
      </p:sp>
      <p:cxnSp>
        <p:nvCxnSpPr>
          <p:cNvPr id="391" name="Google Shape;391;p47"/>
          <p:cNvCxnSpPr>
            <a:stCxn id="382" idx="4"/>
            <a:endCxn id="384" idx="0"/>
          </p:cNvCxnSpPr>
          <p:nvPr/>
        </p:nvCxnSpPr>
        <p:spPr>
          <a:xfrm>
            <a:off x="6420801" y="3493952"/>
            <a:ext cx="468000" cy="723000"/>
          </a:xfrm>
          <a:prstGeom prst="straightConnector1">
            <a:avLst/>
          </a:prstGeom>
          <a:noFill/>
          <a:ln cap="flat" cmpd="sng" w="9525">
            <a:solidFill>
              <a:srgbClr val="FF0000"/>
            </a:solidFill>
            <a:prstDash val="solid"/>
            <a:round/>
            <a:headEnd len="med" w="med" type="none"/>
            <a:tailEnd len="med" w="med" type="triangle"/>
          </a:ln>
        </p:spPr>
      </p:cxnSp>
      <p:cxnSp>
        <p:nvCxnSpPr>
          <p:cNvPr id="392" name="Google Shape;392;p47"/>
          <p:cNvCxnSpPr>
            <a:stCxn id="382" idx="5"/>
            <a:endCxn id="385" idx="0"/>
          </p:cNvCxnSpPr>
          <p:nvPr/>
        </p:nvCxnSpPr>
        <p:spPr>
          <a:xfrm>
            <a:off x="6532595" y="3446459"/>
            <a:ext cx="824400" cy="770400"/>
          </a:xfrm>
          <a:prstGeom prst="straightConnector1">
            <a:avLst/>
          </a:prstGeom>
          <a:noFill/>
          <a:ln cap="flat" cmpd="sng" w="9525">
            <a:solidFill>
              <a:srgbClr val="FF0000"/>
            </a:solidFill>
            <a:prstDash val="solid"/>
            <a:round/>
            <a:headEnd len="med" w="med" type="none"/>
            <a:tailEnd len="med" w="med" type="triangle"/>
          </a:ln>
        </p:spPr>
      </p:cxnSp>
      <p:cxnSp>
        <p:nvCxnSpPr>
          <p:cNvPr id="393" name="Google Shape;393;p47"/>
          <p:cNvCxnSpPr>
            <a:stCxn id="382" idx="5"/>
            <a:endCxn id="386" idx="1"/>
          </p:cNvCxnSpPr>
          <p:nvPr/>
        </p:nvCxnSpPr>
        <p:spPr>
          <a:xfrm>
            <a:off x="6532595" y="3446459"/>
            <a:ext cx="1143300" cy="818100"/>
          </a:xfrm>
          <a:prstGeom prst="straightConnector1">
            <a:avLst/>
          </a:prstGeom>
          <a:noFill/>
          <a:ln cap="flat" cmpd="sng" w="9525">
            <a:solidFill>
              <a:srgbClr val="FF0000"/>
            </a:solidFill>
            <a:prstDash val="solid"/>
            <a:round/>
            <a:headEnd len="med" w="med" type="none"/>
            <a:tailEnd len="med" w="med" type="triangle"/>
          </a:ln>
        </p:spPr>
      </p:cxnSp>
      <p:pic>
        <p:nvPicPr>
          <p:cNvPr id="394" name="Google Shape;394;p47"/>
          <p:cNvPicPr preferRelativeResize="0"/>
          <p:nvPr/>
        </p:nvPicPr>
        <p:blipFill>
          <a:blip r:embed="rId3">
            <a:alphaModFix/>
          </a:blip>
          <a:stretch>
            <a:fillRect/>
          </a:stretch>
        </p:blipFill>
        <p:spPr>
          <a:xfrm>
            <a:off x="6476750" y="3541484"/>
            <a:ext cx="356100" cy="399766"/>
          </a:xfrm>
          <a:prstGeom prst="rect">
            <a:avLst/>
          </a:prstGeom>
          <a:noFill/>
          <a:ln>
            <a:noFill/>
          </a:ln>
        </p:spPr>
      </p:pic>
      <p:sp>
        <p:nvSpPr>
          <p:cNvPr id="395" name="Google Shape;395;p47"/>
          <p:cNvSpPr txBox="1"/>
          <p:nvPr/>
        </p:nvSpPr>
        <p:spPr>
          <a:xfrm>
            <a:off x="6898350" y="3461175"/>
            <a:ext cx="1373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Paxos / 2PC</a:t>
            </a:r>
            <a:endParaRPr/>
          </a:p>
        </p:txBody>
      </p:sp>
      <p:cxnSp>
        <p:nvCxnSpPr>
          <p:cNvPr id="396" name="Google Shape;396;p47"/>
          <p:cNvCxnSpPr/>
          <p:nvPr/>
        </p:nvCxnSpPr>
        <p:spPr>
          <a:xfrm>
            <a:off x="552125" y="2970100"/>
            <a:ext cx="7634400" cy="135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47"/>
          <p:cNvSpPr txBox="1"/>
          <p:nvPr/>
        </p:nvSpPr>
        <p:spPr>
          <a:xfrm>
            <a:off x="579050" y="2525775"/>
            <a:ext cx="2118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Conflict detection</a:t>
            </a:r>
            <a:endParaRPr sz="1800"/>
          </a:p>
        </p:txBody>
      </p:sp>
      <p:sp>
        <p:nvSpPr>
          <p:cNvPr id="398" name="Google Shape;398;p47"/>
          <p:cNvSpPr txBox="1"/>
          <p:nvPr/>
        </p:nvSpPr>
        <p:spPr>
          <a:xfrm>
            <a:off x="579050" y="2966375"/>
            <a:ext cx="2118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Conflict prevention</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Storage management</a:t>
            </a:r>
            <a:endParaRPr/>
          </a:p>
        </p:txBody>
      </p:sp>
      <p:sp>
        <p:nvSpPr>
          <p:cNvPr id="404" name="Google Shape;404;p48"/>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 pyramid</a:t>
            </a:r>
            <a:endParaRPr/>
          </a:p>
        </p:txBody>
      </p:sp>
      <p:pic>
        <p:nvPicPr>
          <p:cNvPr id="410" name="Google Shape;410;p49"/>
          <p:cNvPicPr preferRelativeResize="0"/>
          <p:nvPr/>
        </p:nvPicPr>
        <p:blipFill>
          <a:blip r:embed="rId3">
            <a:alphaModFix/>
          </a:blip>
          <a:stretch>
            <a:fillRect/>
          </a:stretch>
        </p:blipFill>
        <p:spPr>
          <a:xfrm>
            <a:off x="3595150" y="813975"/>
            <a:ext cx="5413350" cy="3515575"/>
          </a:xfrm>
          <a:prstGeom prst="rect">
            <a:avLst/>
          </a:prstGeom>
          <a:noFill/>
          <a:ln>
            <a:noFill/>
          </a:ln>
        </p:spPr>
      </p:pic>
      <p:sp>
        <p:nvSpPr>
          <p:cNvPr id="411" name="Google Shape;411;p49"/>
          <p:cNvSpPr txBox="1"/>
          <p:nvPr/>
        </p:nvSpPr>
        <p:spPr>
          <a:xfrm>
            <a:off x="296300" y="990800"/>
            <a:ext cx="3177600" cy="386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Sequential IO on logs to ensure durability in most nosql systems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SSDs random writes are an order of magnitude worse than random reads.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Aerospike engineered to take advantage of this.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HDDs both random reads and writes are slower than sequential access by 10-100 times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Many Nosql systems do in place update. E.g. MongoDb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Performance mitigated by logs and in memory caches.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RAM random access is just as fast as sequential access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Query processing</a:t>
            </a:r>
            <a:endParaRPr/>
          </a:p>
        </p:txBody>
      </p:sp>
      <p:sp>
        <p:nvSpPr>
          <p:cNvPr id="417" name="Google Shape;417;p50"/>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processing</a:t>
            </a:r>
            <a:endParaRPr/>
          </a:p>
        </p:txBody>
      </p:sp>
      <p:sp>
        <p:nvSpPr>
          <p:cNvPr id="423" name="Google Shape;423;p51"/>
          <p:cNvSpPr txBox="1"/>
          <p:nvPr>
            <p:ph idx="1" type="body"/>
          </p:nvPr>
        </p:nvSpPr>
        <p:spPr>
          <a:xfrm>
            <a:off x="311700" y="847675"/>
            <a:ext cx="8575200" cy="392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Primary key based lookup</a:t>
            </a:r>
            <a:endParaRPr/>
          </a:p>
          <a:p>
            <a:pPr indent="-317500" lvl="1" marL="914400" rtl="0" algn="l">
              <a:spcBef>
                <a:spcPts val="0"/>
              </a:spcBef>
              <a:spcAft>
                <a:spcPts val="0"/>
              </a:spcAft>
              <a:buSzPts val="1400"/>
              <a:buChar char="○"/>
            </a:pPr>
            <a:r>
              <a:rPr lang="en"/>
              <a:t>Available for both hash partitioning as well as range partitioning</a:t>
            </a:r>
            <a:endParaRPr/>
          </a:p>
          <a:p>
            <a:pPr indent="-342900" lvl="0" marL="457200" rtl="0" algn="l">
              <a:spcBef>
                <a:spcPts val="0"/>
              </a:spcBef>
              <a:spcAft>
                <a:spcPts val="0"/>
              </a:spcAft>
              <a:buSzPts val="1800"/>
              <a:buChar char="●"/>
            </a:pPr>
            <a:r>
              <a:rPr lang="en"/>
              <a:t>Filter queries</a:t>
            </a:r>
            <a:endParaRPr/>
          </a:p>
          <a:p>
            <a:pPr indent="-317500" lvl="1" marL="914400" rtl="0" algn="l">
              <a:spcBef>
                <a:spcPts val="0"/>
              </a:spcBef>
              <a:spcAft>
                <a:spcPts val="0"/>
              </a:spcAft>
              <a:buSzPts val="1400"/>
              <a:buChar char="○"/>
            </a:pPr>
            <a:r>
              <a:rPr lang="en"/>
              <a:t>Available for hash partitioning as scatter-gather or range partitioning based on choosing partitions based on filter predicates</a:t>
            </a:r>
            <a:endParaRPr/>
          </a:p>
          <a:p>
            <a:pPr indent="-342900" lvl="0" marL="457200" rtl="0" algn="l">
              <a:spcBef>
                <a:spcPts val="0"/>
              </a:spcBef>
              <a:spcAft>
                <a:spcPts val="0"/>
              </a:spcAft>
              <a:buSzPts val="1800"/>
              <a:buChar char="●"/>
            </a:pPr>
            <a:r>
              <a:rPr lang="en"/>
              <a:t>Secondary indices to avoid full scans</a:t>
            </a:r>
            <a:endParaRPr/>
          </a:p>
          <a:p>
            <a:pPr indent="-317500" lvl="1" marL="914400" rtl="0" algn="l">
              <a:spcBef>
                <a:spcPts val="0"/>
              </a:spcBef>
              <a:spcAft>
                <a:spcPts val="0"/>
              </a:spcAft>
              <a:buSzPts val="1400"/>
              <a:buChar char="○"/>
            </a:pPr>
            <a:r>
              <a:rPr lang="en"/>
              <a:t>Local secondary indices (per partition) or global secondary indices</a:t>
            </a:r>
            <a:endParaRPr/>
          </a:p>
          <a:p>
            <a:pPr indent="-317500" lvl="1" marL="914400" rtl="0" algn="l">
              <a:spcBef>
                <a:spcPts val="0"/>
              </a:spcBef>
              <a:spcAft>
                <a:spcPts val="0"/>
              </a:spcAft>
              <a:buSzPts val="1400"/>
              <a:buChar char="○"/>
            </a:pPr>
            <a:r>
              <a:rPr lang="en"/>
              <a:t>Full text search as a special case of global secondary index</a:t>
            </a:r>
            <a:endParaRPr/>
          </a:p>
          <a:p>
            <a:pPr indent="-342900" lvl="0" marL="457200" rtl="0" algn="l">
              <a:spcBef>
                <a:spcPts val="0"/>
              </a:spcBef>
              <a:spcAft>
                <a:spcPts val="0"/>
              </a:spcAft>
              <a:buSzPts val="1800"/>
              <a:buChar char="●"/>
            </a:pPr>
            <a:r>
              <a:rPr lang="en"/>
              <a:t>Immediately consistent secondary indices or eventually consistent secondary indices</a:t>
            </a:r>
            <a:endParaRPr/>
          </a:p>
          <a:p>
            <a:pPr indent="-317500" lvl="1" marL="914400" rtl="0" algn="l">
              <a:spcBef>
                <a:spcPts val="0"/>
              </a:spcBef>
              <a:spcAft>
                <a:spcPts val="0"/>
              </a:spcAft>
              <a:buSzPts val="1400"/>
              <a:buChar char="○"/>
            </a:pPr>
            <a:r>
              <a:rPr lang="en"/>
              <a:t>DynamoDB is an example of eventually consistent secondary indices</a:t>
            </a:r>
            <a:endParaRPr/>
          </a:p>
          <a:p>
            <a:pPr indent="-342900" lvl="0" marL="457200" rtl="0" algn="l">
              <a:spcBef>
                <a:spcPts val="0"/>
              </a:spcBef>
              <a:spcAft>
                <a:spcPts val="0"/>
              </a:spcAft>
              <a:buSzPts val="1800"/>
              <a:buChar char="●"/>
            </a:pPr>
            <a:r>
              <a:rPr lang="en"/>
              <a:t>Almost no support for joins - open research problem</a:t>
            </a:r>
            <a:endParaRPr/>
          </a:p>
          <a:p>
            <a:pPr indent="-342900" lvl="0" marL="457200" rtl="0" algn="l">
              <a:spcBef>
                <a:spcPts val="0"/>
              </a:spcBef>
              <a:spcAft>
                <a:spcPts val="0"/>
              </a:spcAft>
              <a:buSzPts val="1800"/>
              <a:buChar char="●"/>
            </a:pPr>
            <a:r>
              <a:rPr lang="en"/>
              <a:t>Typical real-time analytical needs addressed using Lambda / Kappa architectures rather than in database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NoSql store </a:t>
            </a:r>
            <a:r>
              <a:rPr lang="en"/>
              <a:t>deep dives</a:t>
            </a:r>
            <a:endParaRPr/>
          </a:p>
        </p:txBody>
      </p:sp>
      <p:sp>
        <p:nvSpPr>
          <p:cNvPr id="429" name="Google Shape;429;p52"/>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HBase</a:t>
            </a:r>
            <a:endParaRPr/>
          </a:p>
        </p:txBody>
      </p:sp>
      <p:sp>
        <p:nvSpPr>
          <p:cNvPr id="435" name="Google Shape;435;p53"/>
          <p:cNvSpPr txBox="1"/>
          <p:nvPr>
            <p:ph idx="1" type="body"/>
          </p:nvPr>
        </p:nvSpPr>
        <p:spPr>
          <a:xfrm>
            <a:off x="311700" y="771475"/>
            <a:ext cx="367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Consensus</a:t>
            </a:r>
            <a:endParaRPr/>
          </a:p>
          <a:p>
            <a:pPr indent="-317500" lvl="1" marL="914400" rtl="0" algn="l">
              <a:spcBef>
                <a:spcPts val="0"/>
              </a:spcBef>
              <a:spcAft>
                <a:spcPts val="0"/>
              </a:spcAft>
              <a:buSzPts val="1400"/>
              <a:buChar char="○"/>
            </a:pPr>
            <a:r>
              <a:rPr lang="en"/>
              <a:t>Zookeeper</a:t>
            </a:r>
            <a:endParaRPr/>
          </a:p>
          <a:p>
            <a:pPr indent="-342900" lvl="0" marL="457200" rtl="0" algn="l">
              <a:spcBef>
                <a:spcPts val="0"/>
              </a:spcBef>
              <a:spcAft>
                <a:spcPts val="0"/>
              </a:spcAft>
              <a:buSzPts val="1800"/>
              <a:buChar char="●"/>
            </a:pPr>
            <a:r>
              <a:rPr lang="en"/>
              <a:t>CAP</a:t>
            </a:r>
            <a:endParaRPr/>
          </a:p>
          <a:p>
            <a:pPr indent="-317500" lvl="1" marL="914400" rtl="0" algn="l">
              <a:spcBef>
                <a:spcPts val="0"/>
              </a:spcBef>
              <a:spcAft>
                <a:spcPts val="0"/>
              </a:spcAft>
              <a:buSzPts val="1400"/>
              <a:buChar char="○"/>
            </a:pPr>
            <a:r>
              <a:rPr lang="en"/>
              <a:t>CP system</a:t>
            </a:r>
            <a:endParaRPr/>
          </a:p>
          <a:p>
            <a:pPr indent="-342900" lvl="0" marL="457200" rtl="0" algn="l">
              <a:spcBef>
                <a:spcPts val="0"/>
              </a:spcBef>
              <a:spcAft>
                <a:spcPts val="0"/>
              </a:spcAft>
              <a:buSzPts val="1800"/>
              <a:buChar char="●"/>
            </a:pPr>
            <a:r>
              <a:rPr lang="en"/>
              <a:t>PACELC </a:t>
            </a:r>
            <a:endParaRPr/>
          </a:p>
          <a:p>
            <a:pPr indent="-317500" lvl="1" marL="914400" rtl="0" algn="l">
              <a:spcBef>
                <a:spcPts val="0"/>
              </a:spcBef>
              <a:spcAft>
                <a:spcPts val="0"/>
              </a:spcAft>
              <a:buSzPts val="1400"/>
              <a:buChar char="○"/>
            </a:pPr>
            <a:r>
              <a:rPr lang="en"/>
              <a:t>PC-EC system</a:t>
            </a:r>
            <a:endParaRPr/>
          </a:p>
          <a:p>
            <a:pPr indent="-342900" lvl="0" marL="457200" rtl="0" algn="l">
              <a:spcBef>
                <a:spcPts val="0"/>
              </a:spcBef>
              <a:spcAft>
                <a:spcPts val="0"/>
              </a:spcAft>
              <a:buSzPts val="1800"/>
              <a:buChar char="●"/>
            </a:pPr>
            <a:r>
              <a:rPr lang="en"/>
              <a:t>Partitioning </a:t>
            </a:r>
            <a:endParaRPr/>
          </a:p>
          <a:p>
            <a:pPr indent="-317500" lvl="1" marL="914400" rtl="0" algn="l">
              <a:spcBef>
                <a:spcPts val="0"/>
              </a:spcBef>
              <a:spcAft>
                <a:spcPts val="0"/>
              </a:spcAft>
              <a:buSzPts val="1400"/>
              <a:buChar char="○"/>
            </a:pPr>
            <a:r>
              <a:rPr lang="en"/>
              <a:t>Range based partitioning. Regions have a start and end range and are assigned to a region server</a:t>
            </a:r>
            <a:endParaRPr/>
          </a:p>
          <a:p>
            <a:pPr indent="-342900" lvl="0" marL="457200" rtl="0" algn="l">
              <a:spcBef>
                <a:spcPts val="0"/>
              </a:spcBef>
              <a:spcAft>
                <a:spcPts val="0"/>
              </a:spcAft>
              <a:buSzPts val="1800"/>
              <a:buChar char="●"/>
            </a:pPr>
            <a:r>
              <a:rPr lang="en"/>
              <a:t>Replication</a:t>
            </a:r>
            <a:endParaRPr/>
          </a:p>
          <a:p>
            <a:pPr indent="-317500" lvl="1" marL="914400" rtl="0" algn="l">
              <a:spcBef>
                <a:spcPts val="0"/>
              </a:spcBef>
              <a:spcAft>
                <a:spcPts val="0"/>
              </a:spcAft>
              <a:buSzPts val="1400"/>
              <a:buChar char="○"/>
            </a:pPr>
            <a:r>
              <a:rPr lang="en"/>
              <a:t>Master slave, with single node for read-write </a:t>
            </a:r>
            <a:endParaRPr/>
          </a:p>
          <a:p>
            <a:pPr indent="-317500" lvl="1" marL="914400" rtl="0" algn="l">
              <a:spcBef>
                <a:spcPts val="0"/>
              </a:spcBef>
              <a:spcAft>
                <a:spcPts val="0"/>
              </a:spcAft>
              <a:buSzPts val="1400"/>
              <a:buChar char="○"/>
            </a:pPr>
            <a:r>
              <a:rPr lang="en"/>
              <a:t>Async replication via HDFS</a:t>
            </a:r>
            <a:endParaRPr/>
          </a:p>
        </p:txBody>
      </p:sp>
      <p:pic>
        <p:nvPicPr>
          <p:cNvPr id="436" name="Google Shape;436;p53"/>
          <p:cNvPicPr preferRelativeResize="0"/>
          <p:nvPr/>
        </p:nvPicPr>
        <p:blipFill>
          <a:blip r:embed="rId3">
            <a:alphaModFix/>
          </a:blip>
          <a:stretch>
            <a:fillRect/>
          </a:stretch>
        </p:blipFill>
        <p:spPr>
          <a:xfrm>
            <a:off x="3837500" y="225200"/>
            <a:ext cx="5162475" cy="3267075"/>
          </a:xfrm>
          <a:prstGeom prst="rect">
            <a:avLst/>
          </a:prstGeom>
          <a:noFill/>
          <a:ln>
            <a:noFill/>
          </a:ln>
        </p:spPr>
      </p:pic>
      <p:sp>
        <p:nvSpPr>
          <p:cNvPr id="437" name="Google Shape;437;p53"/>
          <p:cNvSpPr txBox="1"/>
          <p:nvPr/>
        </p:nvSpPr>
        <p:spPr>
          <a:xfrm>
            <a:off x="4229400" y="2841400"/>
            <a:ext cx="4914600" cy="215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Query</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No secondary indexes. Only primary index</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Jepsen</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No official Jepsen report.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motivation for rise of NoSql</a:t>
            </a:r>
            <a:endParaRPr/>
          </a:p>
        </p:txBody>
      </p:sp>
      <p:sp>
        <p:nvSpPr>
          <p:cNvPr id="118" name="Google Shape;11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Object - relational </a:t>
            </a:r>
            <a:r>
              <a:rPr lang="en"/>
              <a:t>impedance</a:t>
            </a:r>
            <a:r>
              <a:rPr lang="en"/>
              <a:t> mismatch</a:t>
            </a:r>
            <a:endParaRPr/>
          </a:p>
          <a:p>
            <a:pPr indent="-342900" lvl="0" marL="457200" rtl="0" algn="l">
              <a:spcBef>
                <a:spcPts val="0"/>
              </a:spcBef>
              <a:spcAft>
                <a:spcPts val="0"/>
              </a:spcAft>
              <a:buSzPts val="1800"/>
              <a:buChar char="●"/>
            </a:pPr>
            <a:r>
              <a:rPr lang="en"/>
              <a:t>Rise of Big(ger?) data</a:t>
            </a:r>
            <a:endParaRPr/>
          </a:p>
          <a:p>
            <a:pPr indent="-317500" lvl="1" marL="914400" rtl="0" algn="l">
              <a:spcBef>
                <a:spcPts val="0"/>
              </a:spcBef>
              <a:spcAft>
                <a:spcPts val="0"/>
              </a:spcAft>
              <a:buSzPts val="1400"/>
              <a:buChar char="○"/>
            </a:pPr>
            <a:r>
              <a:rPr lang="en"/>
              <a:t>Web 2.0 and increased access of services leading to increased scale</a:t>
            </a:r>
            <a:endParaRPr/>
          </a:p>
          <a:p>
            <a:pPr indent="-342900" lvl="0" marL="457200" rtl="0" algn="l">
              <a:spcBef>
                <a:spcPts val="0"/>
              </a:spcBef>
              <a:spcAft>
                <a:spcPts val="0"/>
              </a:spcAft>
              <a:buSzPts val="1800"/>
              <a:buChar char="●"/>
            </a:pPr>
            <a:r>
              <a:rPr lang="en"/>
              <a:t>Rise of Cloud and 5 Nines availability</a:t>
            </a:r>
            <a:endParaRPr/>
          </a:p>
          <a:p>
            <a:pPr indent="-342900" lvl="0" marL="457200" rtl="0" algn="l">
              <a:spcBef>
                <a:spcPts val="0"/>
              </a:spcBef>
              <a:spcAft>
                <a:spcPts val="0"/>
              </a:spcAft>
              <a:buSzPts val="1800"/>
              <a:buChar char="●"/>
            </a:pPr>
            <a:r>
              <a:rPr lang="en"/>
              <a:t>Increased availability of open source solutions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Zookeeper</a:t>
            </a:r>
            <a:endParaRPr/>
          </a:p>
        </p:txBody>
      </p:sp>
      <p:sp>
        <p:nvSpPr>
          <p:cNvPr id="443" name="Google Shape;443;p54"/>
          <p:cNvSpPr txBox="1"/>
          <p:nvPr>
            <p:ph idx="1" type="body"/>
          </p:nvPr>
        </p:nvSpPr>
        <p:spPr>
          <a:xfrm>
            <a:off x="311700" y="695275"/>
            <a:ext cx="392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Provides primitives for Distributed systems</a:t>
            </a:r>
            <a:endParaRPr/>
          </a:p>
          <a:p>
            <a:pPr indent="-342900" lvl="0" marL="457200" rtl="0" algn="l">
              <a:spcBef>
                <a:spcPts val="0"/>
              </a:spcBef>
              <a:spcAft>
                <a:spcPts val="0"/>
              </a:spcAft>
              <a:buSzPts val="1800"/>
              <a:buChar char="●"/>
            </a:pPr>
            <a:r>
              <a:rPr lang="en"/>
              <a:t>Consensus</a:t>
            </a:r>
            <a:endParaRPr/>
          </a:p>
          <a:p>
            <a:pPr indent="-317500" lvl="1" marL="914400" rtl="0" algn="l">
              <a:spcBef>
                <a:spcPts val="0"/>
              </a:spcBef>
              <a:spcAft>
                <a:spcPts val="0"/>
              </a:spcAft>
              <a:buSzPts val="1400"/>
              <a:buChar char="○"/>
            </a:pPr>
            <a:r>
              <a:rPr lang="en"/>
              <a:t>Implements ZAB protocol which is similar to Paxos</a:t>
            </a:r>
            <a:endParaRPr/>
          </a:p>
          <a:p>
            <a:pPr indent="-342900" lvl="0" marL="457200" rtl="0" algn="l">
              <a:spcBef>
                <a:spcPts val="0"/>
              </a:spcBef>
              <a:spcAft>
                <a:spcPts val="0"/>
              </a:spcAft>
              <a:buSzPts val="1800"/>
              <a:buChar char="●"/>
            </a:pPr>
            <a:r>
              <a:rPr lang="en"/>
              <a:t>CAP</a:t>
            </a:r>
            <a:endParaRPr/>
          </a:p>
          <a:p>
            <a:pPr indent="-317500" lvl="1" marL="914400" rtl="0" algn="l">
              <a:spcBef>
                <a:spcPts val="0"/>
              </a:spcBef>
              <a:spcAft>
                <a:spcPts val="0"/>
              </a:spcAft>
              <a:buSzPts val="1400"/>
              <a:buChar char="○"/>
            </a:pPr>
            <a:r>
              <a:rPr lang="en"/>
              <a:t>CP system offering Linearizable writes</a:t>
            </a:r>
            <a:endParaRPr/>
          </a:p>
          <a:p>
            <a:pPr indent="-342900" lvl="0" marL="457200" rtl="0" algn="l">
              <a:spcBef>
                <a:spcPts val="0"/>
              </a:spcBef>
              <a:spcAft>
                <a:spcPts val="0"/>
              </a:spcAft>
              <a:buSzPts val="1800"/>
              <a:buChar char="●"/>
            </a:pPr>
            <a:r>
              <a:rPr lang="en"/>
              <a:t>PACELC</a:t>
            </a:r>
            <a:endParaRPr/>
          </a:p>
          <a:p>
            <a:pPr indent="-317500" lvl="1" marL="914400" rtl="0" algn="l">
              <a:spcBef>
                <a:spcPts val="0"/>
              </a:spcBef>
              <a:spcAft>
                <a:spcPts val="0"/>
              </a:spcAft>
              <a:buSzPts val="1400"/>
              <a:buChar char="○"/>
            </a:pPr>
            <a:r>
              <a:rPr lang="en"/>
              <a:t>Can serve older data from replica. So EL system. To enforce EC, clients need to fire a sync request</a:t>
            </a:r>
            <a:endParaRPr/>
          </a:p>
          <a:p>
            <a:pPr indent="-342900" lvl="0" marL="457200" rtl="0" algn="l">
              <a:spcBef>
                <a:spcPts val="0"/>
              </a:spcBef>
              <a:spcAft>
                <a:spcPts val="0"/>
              </a:spcAft>
              <a:buSzPts val="1800"/>
              <a:buChar char="●"/>
            </a:pPr>
            <a:r>
              <a:rPr lang="en"/>
              <a:t>Partitioning</a:t>
            </a:r>
            <a:endParaRPr/>
          </a:p>
          <a:p>
            <a:pPr indent="-317500" lvl="1" marL="914400" rtl="0" algn="l">
              <a:spcBef>
                <a:spcPts val="0"/>
              </a:spcBef>
              <a:spcAft>
                <a:spcPts val="0"/>
              </a:spcAft>
              <a:buSzPts val="1400"/>
              <a:buChar char="○"/>
            </a:pPr>
            <a:r>
              <a:rPr lang="en"/>
              <a:t>All requests go through master</a:t>
            </a:r>
            <a:endParaRPr/>
          </a:p>
        </p:txBody>
      </p:sp>
      <p:pic>
        <p:nvPicPr>
          <p:cNvPr id="444" name="Google Shape;444;p54"/>
          <p:cNvPicPr preferRelativeResize="0"/>
          <p:nvPr/>
        </p:nvPicPr>
        <p:blipFill>
          <a:blip r:embed="rId3">
            <a:alphaModFix/>
          </a:blip>
          <a:stretch>
            <a:fillRect/>
          </a:stretch>
        </p:blipFill>
        <p:spPr>
          <a:xfrm>
            <a:off x="4375300" y="260950"/>
            <a:ext cx="4255625" cy="2763025"/>
          </a:xfrm>
          <a:prstGeom prst="rect">
            <a:avLst/>
          </a:prstGeom>
          <a:noFill/>
          <a:ln>
            <a:noFill/>
          </a:ln>
        </p:spPr>
      </p:pic>
      <p:sp>
        <p:nvSpPr>
          <p:cNvPr id="445" name="Google Shape;445;p54"/>
          <p:cNvSpPr txBox="1"/>
          <p:nvPr/>
        </p:nvSpPr>
        <p:spPr>
          <a:xfrm>
            <a:off x="4052850" y="3033850"/>
            <a:ext cx="4995600" cy="2013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Replication</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Write </a:t>
            </a:r>
            <a:r>
              <a:rPr lang="en">
                <a:solidFill>
                  <a:schemeClr val="dk2"/>
                </a:solidFill>
              </a:rPr>
              <a:t>Requests</a:t>
            </a:r>
            <a:r>
              <a:rPr lang="en">
                <a:solidFill>
                  <a:schemeClr val="dk2"/>
                </a:solidFill>
              </a:rPr>
              <a:t> to master also triggers replication to followers and returns when majority acknowledge.</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Query</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Jepsen</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Test confirms that Zookeeper is linearizable</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2355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Cassandra</a:t>
            </a:r>
            <a:endParaRPr/>
          </a:p>
        </p:txBody>
      </p:sp>
      <p:sp>
        <p:nvSpPr>
          <p:cNvPr id="451" name="Google Shape;451;p55"/>
          <p:cNvSpPr txBox="1"/>
          <p:nvPr>
            <p:ph idx="1" type="body"/>
          </p:nvPr>
        </p:nvSpPr>
        <p:spPr>
          <a:xfrm>
            <a:off x="235500" y="466675"/>
            <a:ext cx="4908000" cy="42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Consensus</a:t>
            </a:r>
            <a:endParaRPr sz="1400"/>
          </a:p>
          <a:p>
            <a:pPr indent="-304800" lvl="1" marL="914400" rtl="0" algn="l">
              <a:spcBef>
                <a:spcPts val="0"/>
              </a:spcBef>
              <a:spcAft>
                <a:spcPts val="0"/>
              </a:spcAft>
              <a:buSzPts val="1200"/>
              <a:buChar char="○"/>
            </a:pPr>
            <a:r>
              <a:rPr lang="en" sz="1200"/>
              <a:t>Home grown solution. With 3.0 implements paxos for light weight transactions </a:t>
            </a:r>
            <a:endParaRPr sz="1200"/>
          </a:p>
          <a:p>
            <a:pPr indent="-317500" lvl="0" marL="457200" rtl="0" algn="l">
              <a:spcBef>
                <a:spcPts val="0"/>
              </a:spcBef>
              <a:spcAft>
                <a:spcPts val="0"/>
              </a:spcAft>
              <a:buSzPts val="1400"/>
              <a:buChar char="●"/>
            </a:pPr>
            <a:r>
              <a:rPr lang="en" sz="1400"/>
              <a:t>CAP</a:t>
            </a:r>
            <a:endParaRPr sz="1400"/>
          </a:p>
          <a:p>
            <a:pPr indent="-304800" lvl="1" marL="914400" rtl="0" algn="l">
              <a:spcBef>
                <a:spcPts val="0"/>
              </a:spcBef>
              <a:spcAft>
                <a:spcPts val="0"/>
              </a:spcAft>
              <a:buSzPts val="1200"/>
              <a:buChar char="○"/>
            </a:pPr>
            <a:r>
              <a:rPr lang="en" sz="1200"/>
              <a:t>AP system with configurable ways to make it CP system by setting number of R and W to be Quorum</a:t>
            </a:r>
            <a:endParaRPr sz="1200"/>
          </a:p>
          <a:p>
            <a:pPr indent="-304800" lvl="1" marL="914400" rtl="0" algn="l">
              <a:spcBef>
                <a:spcPts val="0"/>
              </a:spcBef>
              <a:spcAft>
                <a:spcPts val="0"/>
              </a:spcAft>
              <a:buSzPts val="1200"/>
              <a:buChar char="○"/>
            </a:pPr>
            <a:r>
              <a:rPr lang="en" sz="1200"/>
              <a:t>Last write wins - does not use vector clocks</a:t>
            </a:r>
            <a:endParaRPr sz="1200"/>
          </a:p>
          <a:p>
            <a:pPr indent="-304800" lvl="1" marL="914400" rtl="0" algn="l">
              <a:spcBef>
                <a:spcPts val="0"/>
              </a:spcBef>
              <a:spcAft>
                <a:spcPts val="0"/>
              </a:spcAft>
              <a:buSzPts val="1200"/>
              <a:buChar char="○"/>
            </a:pPr>
            <a:r>
              <a:rPr lang="en" sz="1200"/>
              <a:t>Use of immutability and conflict resolution on reads</a:t>
            </a:r>
            <a:endParaRPr sz="1200"/>
          </a:p>
          <a:p>
            <a:pPr indent="-317500" lvl="0" marL="457200" rtl="0" algn="l">
              <a:spcBef>
                <a:spcPts val="0"/>
              </a:spcBef>
              <a:spcAft>
                <a:spcPts val="0"/>
              </a:spcAft>
              <a:buSzPts val="1400"/>
              <a:buChar char="●"/>
            </a:pPr>
            <a:r>
              <a:rPr lang="en" sz="1400"/>
              <a:t>PACELC</a:t>
            </a:r>
            <a:endParaRPr sz="1400"/>
          </a:p>
          <a:p>
            <a:pPr indent="-304800" lvl="1" marL="914400" rtl="0" algn="l">
              <a:spcBef>
                <a:spcPts val="0"/>
              </a:spcBef>
              <a:spcAft>
                <a:spcPts val="0"/>
              </a:spcAft>
              <a:buSzPts val="1200"/>
              <a:buChar char="○"/>
            </a:pPr>
            <a:r>
              <a:rPr lang="en" sz="1200"/>
              <a:t>EL system by default but can make it EC by configuring R and W</a:t>
            </a:r>
            <a:endParaRPr sz="1200"/>
          </a:p>
          <a:p>
            <a:pPr indent="-317500" lvl="0" marL="457200" rtl="0" algn="l">
              <a:spcBef>
                <a:spcPts val="0"/>
              </a:spcBef>
              <a:spcAft>
                <a:spcPts val="0"/>
              </a:spcAft>
              <a:buSzPts val="1400"/>
              <a:buChar char="●"/>
            </a:pPr>
            <a:r>
              <a:rPr lang="en" sz="1400"/>
              <a:t>Partitioning</a:t>
            </a:r>
            <a:endParaRPr sz="1400"/>
          </a:p>
          <a:p>
            <a:pPr indent="-304800" lvl="1" marL="914400" rtl="0" algn="l">
              <a:spcBef>
                <a:spcPts val="0"/>
              </a:spcBef>
              <a:spcAft>
                <a:spcPts val="0"/>
              </a:spcAft>
              <a:buSzPts val="1200"/>
              <a:buChar char="○"/>
            </a:pPr>
            <a:r>
              <a:rPr lang="en" sz="1200"/>
              <a:t>Consistent hash partitioning</a:t>
            </a:r>
            <a:endParaRPr sz="1200"/>
          </a:p>
          <a:p>
            <a:pPr indent="-317500" lvl="0" marL="457200" rtl="0" algn="l">
              <a:spcBef>
                <a:spcPts val="0"/>
              </a:spcBef>
              <a:spcAft>
                <a:spcPts val="0"/>
              </a:spcAft>
              <a:buSzPts val="1400"/>
              <a:buChar char="●"/>
            </a:pPr>
            <a:r>
              <a:rPr lang="en" sz="1400"/>
              <a:t>Replication</a:t>
            </a:r>
            <a:endParaRPr sz="1400"/>
          </a:p>
          <a:p>
            <a:pPr indent="-304800" lvl="1" marL="914400" rtl="0" algn="l">
              <a:spcBef>
                <a:spcPts val="0"/>
              </a:spcBef>
              <a:spcAft>
                <a:spcPts val="0"/>
              </a:spcAft>
              <a:buSzPts val="1200"/>
              <a:buChar char="○"/>
            </a:pPr>
            <a:r>
              <a:rPr lang="en" sz="1200"/>
              <a:t>Tunable Quorums, Hinted handoffs and active anti entropy ensure all replicas eventually consistent</a:t>
            </a:r>
            <a:endParaRPr sz="1200"/>
          </a:p>
        </p:txBody>
      </p:sp>
      <p:pic>
        <p:nvPicPr>
          <p:cNvPr id="452" name="Google Shape;452;p55"/>
          <p:cNvPicPr preferRelativeResize="0"/>
          <p:nvPr/>
        </p:nvPicPr>
        <p:blipFill>
          <a:blip r:embed="rId3">
            <a:alphaModFix/>
          </a:blip>
          <a:stretch>
            <a:fillRect/>
          </a:stretch>
        </p:blipFill>
        <p:spPr>
          <a:xfrm>
            <a:off x="5213850" y="182900"/>
            <a:ext cx="3360350" cy="2563450"/>
          </a:xfrm>
          <a:prstGeom prst="rect">
            <a:avLst/>
          </a:prstGeom>
          <a:noFill/>
          <a:ln>
            <a:noFill/>
          </a:ln>
        </p:spPr>
      </p:pic>
      <p:sp>
        <p:nvSpPr>
          <p:cNvPr id="453" name="Google Shape;453;p55"/>
          <p:cNvSpPr txBox="1"/>
          <p:nvPr/>
        </p:nvSpPr>
        <p:spPr>
          <a:xfrm>
            <a:off x="5143500" y="2854525"/>
            <a:ext cx="3877800" cy="20556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Query</a:t>
            </a:r>
            <a:endParaRPr>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Primary key based querying. Secondary indexes available. Query needs partition key along with secondary index key Cassandra uses local indexes.</a:t>
            </a:r>
            <a:endParaRPr sz="1200">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Jepsen</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Shows data loss due to last write wins - Cassandra uses wall clock </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311700" y="-8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 DB</a:t>
            </a:r>
            <a:endParaRPr/>
          </a:p>
        </p:txBody>
      </p:sp>
      <p:sp>
        <p:nvSpPr>
          <p:cNvPr id="459" name="Google Shape;459;p56"/>
          <p:cNvSpPr txBox="1"/>
          <p:nvPr>
            <p:ph idx="1" type="body"/>
          </p:nvPr>
        </p:nvSpPr>
        <p:spPr>
          <a:xfrm>
            <a:off x="6900" y="466675"/>
            <a:ext cx="4199100" cy="417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Consensus</a:t>
            </a:r>
            <a:endParaRPr sz="1600"/>
          </a:p>
          <a:p>
            <a:pPr indent="-304800" lvl="1" marL="914400" rtl="0" algn="l">
              <a:spcBef>
                <a:spcPts val="0"/>
              </a:spcBef>
              <a:spcAft>
                <a:spcPts val="0"/>
              </a:spcAft>
              <a:buSzPts val="1200"/>
              <a:buChar char="○"/>
            </a:pPr>
            <a:r>
              <a:rPr lang="en" sz="1200"/>
              <a:t>Home grown consensus</a:t>
            </a:r>
            <a:endParaRPr sz="1200"/>
          </a:p>
          <a:p>
            <a:pPr indent="-304800" lvl="1" marL="914400" rtl="0" algn="l">
              <a:spcBef>
                <a:spcPts val="0"/>
              </a:spcBef>
              <a:spcAft>
                <a:spcPts val="0"/>
              </a:spcAft>
              <a:buSzPts val="1200"/>
              <a:buChar char="○"/>
            </a:pPr>
            <a:r>
              <a:rPr lang="en" sz="1200"/>
              <a:t>Since 3.2 inspired by Raft</a:t>
            </a:r>
            <a:endParaRPr sz="1200"/>
          </a:p>
          <a:p>
            <a:pPr indent="-330200" lvl="0" marL="457200" rtl="0" algn="l">
              <a:spcBef>
                <a:spcPts val="0"/>
              </a:spcBef>
              <a:spcAft>
                <a:spcPts val="0"/>
              </a:spcAft>
              <a:buSzPts val="1600"/>
              <a:buChar char="●"/>
            </a:pPr>
            <a:r>
              <a:rPr lang="en" sz="1600"/>
              <a:t>Jepsen</a:t>
            </a:r>
            <a:endParaRPr sz="1600"/>
          </a:p>
          <a:p>
            <a:pPr indent="-304800" lvl="1" marL="914400" rtl="0" algn="l">
              <a:spcBef>
                <a:spcPts val="0"/>
              </a:spcBef>
              <a:spcAft>
                <a:spcPts val="0"/>
              </a:spcAft>
              <a:buSzPts val="1200"/>
              <a:buChar char="○"/>
            </a:pPr>
            <a:r>
              <a:rPr lang="en" sz="1200"/>
              <a:t>Initially failed tests and got criticism. V0 depended on clocks for consensus</a:t>
            </a:r>
            <a:endParaRPr sz="1200"/>
          </a:p>
          <a:p>
            <a:pPr indent="-304800" lvl="1" marL="914400" rtl="0" algn="l">
              <a:spcBef>
                <a:spcPts val="0"/>
              </a:spcBef>
              <a:spcAft>
                <a:spcPts val="0"/>
              </a:spcAft>
              <a:buSzPts val="1200"/>
              <a:buChar char="○"/>
            </a:pPr>
            <a:r>
              <a:rPr lang="en" sz="1200"/>
              <a:t>With 3.4 passed Jepsen tests under Majority write and Linearizable read concerns.</a:t>
            </a:r>
            <a:endParaRPr sz="1200"/>
          </a:p>
          <a:p>
            <a:pPr indent="-330200" lvl="0" marL="457200" rtl="0" algn="l">
              <a:spcBef>
                <a:spcPts val="0"/>
              </a:spcBef>
              <a:spcAft>
                <a:spcPts val="0"/>
              </a:spcAft>
              <a:buSzPts val="1600"/>
              <a:buChar char="●"/>
            </a:pPr>
            <a:r>
              <a:rPr lang="en" sz="1600"/>
              <a:t>CAP : </a:t>
            </a:r>
            <a:endParaRPr sz="1600"/>
          </a:p>
          <a:p>
            <a:pPr indent="-304800" lvl="1" marL="914400" rtl="0" algn="l">
              <a:spcBef>
                <a:spcPts val="0"/>
              </a:spcBef>
              <a:spcAft>
                <a:spcPts val="0"/>
              </a:spcAft>
              <a:buSzPts val="1200"/>
              <a:buChar char="○"/>
            </a:pPr>
            <a:r>
              <a:rPr lang="en" sz="1200"/>
              <a:t>PC or PA system depending on config</a:t>
            </a:r>
            <a:endParaRPr sz="1200"/>
          </a:p>
          <a:p>
            <a:pPr indent="-330200" lvl="0" marL="457200" rtl="0" algn="l">
              <a:spcBef>
                <a:spcPts val="0"/>
              </a:spcBef>
              <a:spcAft>
                <a:spcPts val="0"/>
              </a:spcAft>
              <a:buSzPts val="1600"/>
              <a:buChar char="●"/>
            </a:pPr>
            <a:r>
              <a:rPr lang="en" sz="1600"/>
              <a:t>PACELC</a:t>
            </a:r>
            <a:endParaRPr sz="1600"/>
          </a:p>
          <a:p>
            <a:pPr indent="-304800" lvl="1" marL="914400" rtl="0" algn="l">
              <a:spcBef>
                <a:spcPts val="0"/>
              </a:spcBef>
              <a:spcAft>
                <a:spcPts val="0"/>
              </a:spcAft>
              <a:buSzPts val="1200"/>
              <a:buChar char="○"/>
            </a:pPr>
            <a:r>
              <a:rPr lang="en" sz="1200"/>
              <a:t>EL or EC depending on config</a:t>
            </a:r>
            <a:endParaRPr sz="1200"/>
          </a:p>
          <a:p>
            <a:pPr indent="-330200" lvl="0" marL="457200" rtl="0" algn="l">
              <a:spcBef>
                <a:spcPts val="0"/>
              </a:spcBef>
              <a:spcAft>
                <a:spcPts val="0"/>
              </a:spcAft>
              <a:buSzPts val="1600"/>
              <a:buChar char="●"/>
            </a:pPr>
            <a:r>
              <a:rPr lang="en" sz="1600"/>
              <a:t>Partitioning</a:t>
            </a:r>
            <a:endParaRPr sz="1600"/>
          </a:p>
          <a:p>
            <a:pPr indent="-304800" lvl="1" marL="914400" rtl="0" algn="l">
              <a:spcBef>
                <a:spcPts val="0"/>
              </a:spcBef>
              <a:spcAft>
                <a:spcPts val="0"/>
              </a:spcAft>
              <a:buSzPts val="1200"/>
              <a:buChar char="○"/>
            </a:pPr>
            <a:r>
              <a:rPr lang="en" sz="1200"/>
              <a:t>Range based partitioning</a:t>
            </a:r>
            <a:endParaRPr sz="1200"/>
          </a:p>
          <a:p>
            <a:pPr indent="-330200" lvl="0" marL="457200" rtl="0" algn="l">
              <a:spcBef>
                <a:spcPts val="0"/>
              </a:spcBef>
              <a:spcAft>
                <a:spcPts val="0"/>
              </a:spcAft>
              <a:buSzPts val="1600"/>
              <a:buChar char="●"/>
            </a:pPr>
            <a:r>
              <a:rPr lang="en" sz="1600"/>
              <a:t>Replication</a:t>
            </a:r>
            <a:endParaRPr sz="1600"/>
          </a:p>
          <a:p>
            <a:pPr indent="-304800" lvl="1" marL="914400" rtl="0" algn="l">
              <a:spcBef>
                <a:spcPts val="0"/>
              </a:spcBef>
              <a:spcAft>
                <a:spcPts val="0"/>
              </a:spcAft>
              <a:buSzPts val="1200"/>
              <a:buChar char="○"/>
            </a:pPr>
            <a:r>
              <a:rPr lang="en" sz="1200"/>
              <a:t>Master-Slave with writes to master</a:t>
            </a:r>
            <a:endParaRPr sz="1200"/>
          </a:p>
          <a:p>
            <a:pPr indent="-304800" lvl="1" marL="914400" rtl="0" algn="l">
              <a:spcBef>
                <a:spcPts val="0"/>
              </a:spcBef>
              <a:spcAft>
                <a:spcPts val="0"/>
              </a:spcAft>
              <a:buSzPts val="1200"/>
              <a:buChar char="○"/>
            </a:pPr>
            <a:r>
              <a:rPr lang="en" sz="1200"/>
              <a:t>Async replication in slaves (secondaries) by default</a:t>
            </a:r>
            <a:endParaRPr sz="1200"/>
          </a:p>
          <a:p>
            <a:pPr indent="-304800" lvl="1" marL="914400" rtl="0" algn="l">
              <a:spcBef>
                <a:spcPts val="0"/>
              </a:spcBef>
              <a:spcAft>
                <a:spcPts val="0"/>
              </a:spcAft>
              <a:buSzPts val="1200"/>
              <a:buChar char="○"/>
            </a:pPr>
            <a:r>
              <a:rPr lang="en" sz="1200"/>
              <a:t>Using Write concern, can allow for “sync” replication</a:t>
            </a:r>
            <a:endParaRPr sz="1200"/>
          </a:p>
        </p:txBody>
      </p:sp>
      <p:sp>
        <p:nvSpPr>
          <p:cNvPr id="460" name="Google Shape;460;p56"/>
          <p:cNvSpPr txBox="1"/>
          <p:nvPr/>
        </p:nvSpPr>
        <p:spPr>
          <a:xfrm>
            <a:off x="4443425" y="3752200"/>
            <a:ext cx="4605000" cy="12927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600">
                <a:solidFill>
                  <a:schemeClr val="dk2"/>
                </a:solidFill>
              </a:rPr>
              <a:t>Query</a:t>
            </a:r>
            <a:r>
              <a:rPr lang="en" sz="1800">
                <a:solidFill>
                  <a:schemeClr val="dk2"/>
                </a:solidFill>
              </a:rPr>
              <a:t> </a:t>
            </a:r>
            <a:endParaRPr sz="1800">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Primary index as well as secondary indexes</a:t>
            </a:r>
            <a:endParaRPr sz="1200">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Any number of secondary indexes including compound indexes</a:t>
            </a:r>
            <a:endParaRPr sz="1200"/>
          </a:p>
        </p:txBody>
      </p:sp>
      <p:pic>
        <p:nvPicPr>
          <p:cNvPr id="461" name="Google Shape;461;p56"/>
          <p:cNvPicPr preferRelativeResize="0"/>
          <p:nvPr/>
        </p:nvPicPr>
        <p:blipFill>
          <a:blip r:embed="rId3">
            <a:alphaModFix/>
          </a:blip>
          <a:stretch>
            <a:fillRect/>
          </a:stretch>
        </p:blipFill>
        <p:spPr>
          <a:xfrm>
            <a:off x="4075700" y="64025"/>
            <a:ext cx="4900575" cy="3418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RethinkDB</a:t>
            </a:r>
            <a:endParaRPr/>
          </a:p>
        </p:txBody>
      </p:sp>
      <p:sp>
        <p:nvSpPr>
          <p:cNvPr id="467" name="Google Shape;467;p57"/>
          <p:cNvSpPr txBox="1"/>
          <p:nvPr>
            <p:ph idx="1" type="body"/>
          </p:nvPr>
        </p:nvSpPr>
        <p:spPr>
          <a:xfrm>
            <a:off x="311700" y="619075"/>
            <a:ext cx="4683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Consensus</a:t>
            </a:r>
            <a:endParaRPr/>
          </a:p>
          <a:p>
            <a:pPr indent="-317500" lvl="1" marL="914400" rtl="0" algn="l">
              <a:spcBef>
                <a:spcPts val="0"/>
              </a:spcBef>
              <a:spcAft>
                <a:spcPts val="0"/>
              </a:spcAft>
              <a:buSzPts val="1400"/>
              <a:buChar char="○"/>
            </a:pPr>
            <a:r>
              <a:rPr lang="en"/>
              <a:t>Uses Raft consensus</a:t>
            </a:r>
            <a:endParaRPr/>
          </a:p>
          <a:p>
            <a:pPr indent="-342900" lvl="0" marL="457200" rtl="0" algn="l">
              <a:spcBef>
                <a:spcPts val="0"/>
              </a:spcBef>
              <a:spcAft>
                <a:spcPts val="0"/>
              </a:spcAft>
              <a:buSzPts val="1800"/>
              <a:buChar char="●"/>
            </a:pPr>
            <a:r>
              <a:rPr lang="en"/>
              <a:t>CAP</a:t>
            </a:r>
            <a:endParaRPr/>
          </a:p>
          <a:p>
            <a:pPr indent="-317500" lvl="1" marL="914400" rtl="0" algn="l">
              <a:spcBef>
                <a:spcPts val="0"/>
              </a:spcBef>
              <a:spcAft>
                <a:spcPts val="0"/>
              </a:spcAft>
              <a:buSzPts val="1400"/>
              <a:buChar char="○"/>
            </a:pPr>
            <a:r>
              <a:rPr lang="en"/>
              <a:t>CP system with options for out of date reads</a:t>
            </a:r>
            <a:endParaRPr/>
          </a:p>
          <a:p>
            <a:pPr indent="-342900" lvl="0" marL="457200" rtl="0" algn="l">
              <a:spcBef>
                <a:spcPts val="0"/>
              </a:spcBef>
              <a:spcAft>
                <a:spcPts val="0"/>
              </a:spcAft>
              <a:buSzPts val="1800"/>
              <a:buChar char="●"/>
            </a:pPr>
            <a:r>
              <a:rPr lang="en"/>
              <a:t>PACELC</a:t>
            </a:r>
            <a:endParaRPr/>
          </a:p>
          <a:p>
            <a:pPr indent="-317500" lvl="1" marL="914400" rtl="0" algn="l">
              <a:spcBef>
                <a:spcPts val="0"/>
              </a:spcBef>
              <a:spcAft>
                <a:spcPts val="0"/>
              </a:spcAft>
              <a:buSzPts val="1400"/>
              <a:buChar char="○"/>
            </a:pPr>
            <a:r>
              <a:rPr lang="en"/>
              <a:t>EL if we accept out of date reads and EC by default</a:t>
            </a:r>
            <a:endParaRPr/>
          </a:p>
          <a:p>
            <a:pPr indent="-342900" lvl="0" marL="457200" rtl="0" algn="l">
              <a:spcBef>
                <a:spcPts val="0"/>
              </a:spcBef>
              <a:spcAft>
                <a:spcPts val="0"/>
              </a:spcAft>
              <a:buSzPts val="1800"/>
              <a:buChar char="●"/>
            </a:pPr>
            <a:r>
              <a:rPr lang="en"/>
              <a:t>Partitioning</a:t>
            </a:r>
            <a:endParaRPr/>
          </a:p>
          <a:p>
            <a:pPr indent="-317500" lvl="1" marL="914400" rtl="0" algn="l">
              <a:spcBef>
                <a:spcPts val="0"/>
              </a:spcBef>
              <a:spcAft>
                <a:spcPts val="0"/>
              </a:spcAft>
              <a:buSzPts val="1400"/>
              <a:buChar char="○"/>
            </a:pPr>
            <a:r>
              <a:rPr lang="en"/>
              <a:t>Range sharding using primary key. Optimised for range queries</a:t>
            </a:r>
            <a:endParaRPr/>
          </a:p>
          <a:p>
            <a:pPr indent="-342900" lvl="0" marL="457200" rtl="0" algn="l">
              <a:spcBef>
                <a:spcPts val="0"/>
              </a:spcBef>
              <a:spcAft>
                <a:spcPts val="0"/>
              </a:spcAft>
              <a:buSzPts val="1800"/>
              <a:buChar char="●"/>
            </a:pPr>
            <a:r>
              <a:rPr lang="en"/>
              <a:t>Replication</a:t>
            </a:r>
            <a:endParaRPr/>
          </a:p>
          <a:p>
            <a:pPr indent="-317500" lvl="1" marL="914400" rtl="0" algn="l">
              <a:spcBef>
                <a:spcPts val="0"/>
              </a:spcBef>
              <a:spcAft>
                <a:spcPts val="0"/>
              </a:spcAft>
              <a:buSzPts val="1400"/>
              <a:buChar char="○"/>
            </a:pPr>
            <a:r>
              <a:rPr lang="en"/>
              <a:t>Default is majority - i.e. synchronous replication to secondaries</a:t>
            </a:r>
            <a:endParaRPr/>
          </a:p>
        </p:txBody>
      </p:sp>
      <p:sp>
        <p:nvSpPr>
          <p:cNvPr id="468" name="Google Shape;468;p57"/>
          <p:cNvSpPr txBox="1"/>
          <p:nvPr/>
        </p:nvSpPr>
        <p:spPr>
          <a:xfrm>
            <a:off x="5089650" y="377025"/>
            <a:ext cx="4054500" cy="302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Query</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Supports secondary and compound indexes</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Jepsen</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Supports Linearizable consistency under majority reads and majority writes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Spanner</a:t>
            </a:r>
            <a:endParaRPr/>
          </a:p>
        </p:txBody>
      </p:sp>
      <p:sp>
        <p:nvSpPr>
          <p:cNvPr id="474" name="Google Shape;474;p58"/>
          <p:cNvSpPr txBox="1"/>
          <p:nvPr>
            <p:ph idx="1" type="body"/>
          </p:nvPr>
        </p:nvSpPr>
        <p:spPr>
          <a:xfrm>
            <a:off x="235500" y="649900"/>
            <a:ext cx="4199100" cy="407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Consensus</a:t>
            </a:r>
            <a:endParaRPr sz="1400"/>
          </a:p>
          <a:p>
            <a:pPr indent="-304800" lvl="1" marL="914400" rtl="0" algn="l">
              <a:spcBef>
                <a:spcPts val="0"/>
              </a:spcBef>
              <a:spcAft>
                <a:spcPts val="0"/>
              </a:spcAft>
              <a:buSzPts val="1200"/>
              <a:buChar char="○"/>
            </a:pPr>
            <a:r>
              <a:rPr lang="en" sz="1200"/>
              <a:t>Each shard in Spanner is assigned to a paxos group </a:t>
            </a:r>
            <a:endParaRPr sz="1200"/>
          </a:p>
          <a:p>
            <a:pPr indent="-317500" lvl="0" marL="457200" rtl="0" algn="l">
              <a:spcBef>
                <a:spcPts val="0"/>
              </a:spcBef>
              <a:spcAft>
                <a:spcPts val="0"/>
              </a:spcAft>
              <a:buSzPts val="1400"/>
              <a:buChar char="●"/>
            </a:pPr>
            <a:r>
              <a:rPr lang="en" sz="1400"/>
              <a:t>Consistency</a:t>
            </a:r>
            <a:endParaRPr sz="1400"/>
          </a:p>
          <a:p>
            <a:pPr indent="-304800" lvl="1" marL="914400" rtl="0" algn="l">
              <a:spcBef>
                <a:spcPts val="0"/>
              </a:spcBef>
              <a:spcAft>
                <a:spcPts val="0"/>
              </a:spcAft>
              <a:buSzPts val="1200"/>
              <a:buChar char="○"/>
            </a:pPr>
            <a:r>
              <a:rPr lang="en" sz="1200"/>
              <a:t>Externally consistent reads and writes</a:t>
            </a:r>
            <a:endParaRPr sz="1200"/>
          </a:p>
          <a:p>
            <a:pPr indent="-304800" lvl="1" marL="914400" rtl="0" algn="l">
              <a:spcBef>
                <a:spcPts val="0"/>
              </a:spcBef>
              <a:spcAft>
                <a:spcPts val="0"/>
              </a:spcAft>
              <a:buSzPts val="1200"/>
              <a:buChar char="○"/>
            </a:pPr>
            <a:r>
              <a:rPr lang="en" sz="1200"/>
              <a:t>All writes write to a paxos write-ahead log which is replicated</a:t>
            </a:r>
            <a:endParaRPr sz="1200"/>
          </a:p>
          <a:p>
            <a:pPr indent="-304800" lvl="1" marL="914400" rtl="0" algn="l">
              <a:spcBef>
                <a:spcPts val="0"/>
              </a:spcBef>
              <a:spcAft>
                <a:spcPts val="0"/>
              </a:spcAft>
              <a:buSzPts val="1200"/>
              <a:buChar char="○"/>
            </a:pPr>
            <a:r>
              <a:rPr lang="en" sz="1200"/>
              <a:t>For blind writes and read-modify-writes, two phase locking ensures serializability within paxos group</a:t>
            </a:r>
            <a:endParaRPr sz="1200"/>
          </a:p>
          <a:p>
            <a:pPr indent="-304800" lvl="1" marL="914400" rtl="0" algn="l">
              <a:spcBef>
                <a:spcPts val="0"/>
              </a:spcBef>
              <a:spcAft>
                <a:spcPts val="0"/>
              </a:spcAft>
              <a:buSzPts val="1200"/>
              <a:buChar char="○"/>
            </a:pPr>
            <a:r>
              <a:rPr lang="en" sz="1200"/>
              <a:t>From writes across paxos groups, we depend on two phase commits</a:t>
            </a:r>
            <a:endParaRPr sz="1200"/>
          </a:p>
          <a:p>
            <a:pPr indent="-304800" lvl="1" marL="914400" rtl="0" algn="l">
              <a:spcBef>
                <a:spcPts val="0"/>
              </a:spcBef>
              <a:spcAft>
                <a:spcPts val="0"/>
              </a:spcAft>
              <a:buSzPts val="1200"/>
              <a:buChar char="○"/>
            </a:pPr>
            <a:r>
              <a:rPr b="1" lang="en" sz="1200"/>
              <a:t>True time </a:t>
            </a:r>
            <a:endParaRPr b="1" sz="1200"/>
          </a:p>
          <a:p>
            <a:pPr indent="-304800" lvl="1" marL="914400" rtl="0" algn="l">
              <a:spcBef>
                <a:spcPts val="0"/>
              </a:spcBef>
              <a:spcAft>
                <a:spcPts val="0"/>
              </a:spcAft>
              <a:buSzPts val="1200"/>
              <a:buChar char="○"/>
            </a:pPr>
            <a:r>
              <a:rPr lang="en" sz="1200"/>
              <a:t>All transactions have time T </a:t>
            </a:r>
            <a:endParaRPr sz="1200"/>
          </a:p>
          <a:p>
            <a:pPr indent="-304800" lvl="2" marL="1371600" rtl="0" algn="l">
              <a:spcBef>
                <a:spcPts val="0"/>
              </a:spcBef>
              <a:spcAft>
                <a:spcPts val="0"/>
              </a:spcAft>
              <a:buSzPts val="1200"/>
              <a:buChar char="■"/>
            </a:pPr>
            <a:r>
              <a:rPr lang="en" sz="1200"/>
              <a:t>Snapshot isolation is basically transactions &lt; T</a:t>
            </a:r>
            <a:endParaRPr sz="1200"/>
          </a:p>
          <a:p>
            <a:pPr indent="-317500" lvl="0" marL="457200" rtl="0" algn="l">
              <a:spcBef>
                <a:spcPts val="0"/>
              </a:spcBef>
              <a:spcAft>
                <a:spcPts val="0"/>
              </a:spcAft>
              <a:buSzPts val="1400"/>
              <a:buChar char="●"/>
            </a:pPr>
            <a:r>
              <a:rPr lang="en" sz="1400"/>
              <a:t>Partitioning</a:t>
            </a:r>
            <a:endParaRPr sz="1400"/>
          </a:p>
          <a:p>
            <a:pPr indent="-304800" lvl="1" marL="914400" rtl="0" algn="l">
              <a:spcBef>
                <a:spcPts val="0"/>
              </a:spcBef>
              <a:spcAft>
                <a:spcPts val="0"/>
              </a:spcAft>
              <a:buSzPts val="1200"/>
              <a:buChar char="○"/>
            </a:pPr>
            <a:r>
              <a:rPr lang="en" sz="1200"/>
              <a:t>Range sharding of databases</a:t>
            </a:r>
            <a:endParaRPr sz="1200"/>
          </a:p>
          <a:p>
            <a:pPr indent="-304800" lvl="1" marL="914400" rtl="0" algn="l">
              <a:spcBef>
                <a:spcPts val="0"/>
              </a:spcBef>
              <a:spcAft>
                <a:spcPts val="0"/>
              </a:spcAft>
              <a:buSzPts val="1200"/>
              <a:buChar char="○"/>
            </a:pPr>
            <a:r>
              <a:rPr lang="en" sz="1200"/>
              <a:t>Parent - child relationships specified so that child rows co-located with associated parent </a:t>
            </a:r>
            <a:endParaRPr sz="1200"/>
          </a:p>
        </p:txBody>
      </p:sp>
      <p:sp>
        <p:nvSpPr>
          <p:cNvPr id="475" name="Google Shape;475;p58"/>
          <p:cNvSpPr txBox="1"/>
          <p:nvPr/>
        </p:nvSpPr>
        <p:spPr>
          <a:xfrm>
            <a:off x="4510650" y="2916100"/>
            <a:ext cx="4417800" cy="1965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chemeClr val="dk2"/>
                </a:solidFill>
              </a:rPr>
              <a:t>Replication</a:t>
            </a:r>
            <a:endParaRPr>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Shards distributed in a data centre and replicated across data centres</a:t>
            </a:r>
            <a:endParaRPr sz="1200">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Querying</a:t>
            </a:r>
            <a:endParaRPr>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Uses a dialect of Sql called Standard Sql</a:t>
            </a:r>
            <a:endParaRPr sz="1200">
              <a:solidFill>
                <a:schemeClr val="dk2"/>
              </a:solidFill>
            </a:endParaRPr>
          </a:p>
          <a:p>
            <a:pPr indent="-304800" lvl="1" marL="914400" rtl="0" algn="l">
              <a:lnSpc>
                <a:spcPct val="115000"/>
              </a:lnSpc>
              <a:spcBef>
                <a:spcPts val="0"/>
              </a:spcBef>
              <a:spcAft>
                <a:spcPts val="0"/>
              </a:spcAft>
              <a:buClr>
                <a:schemeClr val="dk2"/>
              </a:buClr>
              <a:buSzPts val="1200"/>
              <a:buChar char="○"/>
            </a:pPr>
            <a:r>
              <a:rPr lang="en" sz="1200">
                <a:solidFill>
                  <a:schemeClr val="dk2"/>
                </a:solidFill>
              </a:rPr>
              <a:t>Distributed query processing engine</a:t>
            </a:r>
            <a:endParaRPr sz="1200">
              <a:solidFill>
                <a:schemeClr val="dk2"/>
              </a:solidFill>
            </a:endParaRPr>
          </a:p>
        </p:txBody>
      </p:sp>
      <p:pic>
        <p:nvPicPr>
          <p:cNvPr id="476" name="Google Shape;476;p58"/>
          <p:cNvPicPr preferRelativeResize="0"/>
          <p:nvPr/>
        </p:nvPicPr>
        <p:blipFill>
          <a:blip r:embed="rId3">
            <a:alphaModFix/>
          </a:blip>
          <a:stretch>
            <a:fillRect/>
          </a:stretch>
        </p:blipFill>
        <p:spPr>
          <a:xfrm>
            <a:off x="4572000" y="237075"/>
            <a:ext cx="4417799" cy="26457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of NoSql</a:t>
            </a:r>
            <a:endParaRPr/>
          </a:p>
        </p:txBody>
      </p:sp>
      <p:pic>
        <p:nvPicPr>
          <p:cNvPr id="482" name="Google Shape;482;p59"/>
          <p:cNvPicPr preferRelativeResize="0"/>
          <p:nvPr/>
        </p:nvPicPr>
        <p:blipFill rotWithShape="1">
          <a:blip r:embed="rId3">
            <a:alphaModFix/>
          </a:blip>
          <a:srcRect b="0" l="0" r="0" t="0"/>
          <a:stretch/>
        </p:blipFill>
        <p:spPr>
          <a:xfrm>
            <a:off x="4527140" y="652007"/>
            <a:ext cx="4510874" cy="4491493"/>
          </a:xfrm>
          <a:prstGeom prst="rect">
            <a:avLst/>
          </a:prstGeom>
          <a:noFill/>
          <a:ln>
            <a:noFill/>
          </a:ln>
        </p:spPr>
      </p:pic>
      <p:sp>
        <p:nvSpPr>
          <p:cNvPr id="483" name="Google Shape;483;p59"/>
          <p:cNvSpPr txBox="1"/>
          <p:nvPr/>
        </p:nvSpPr>
        <p:spPr>
          <a:xfrm>
            <a:off x="552125" y="1098525"/>
            <a:ext cx="3029400" cy="375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From Thoughtworks radar</a:t>
            </a:r>
            <a:endParaRPr/>
          </a:p>
          <a:p>
            <a:pPr indent="-317500" lvl="1" marL="914400" rtl="0" algn="l">
              <a:spcBef>
                <a:spcPts val="0"/>
              </a:spcBef>
              <a:spcAft>
                <a:spcPts val="0"/>
              </a:spcAft>
              <a:buSzPts val="1400"/>
              <a:buChar char="○"/>
            </a:pPr>
            <a:r>
              <a:rPr lang="en"/>
              <a:t>Cassandra carefully</a:t>
            </a:r>
            <a:endParaRPr/>
          </a:p>
          <a:p>
            <a:pPr indent="-317500" lvl="1" marL="914400" rtl="0" algn="l">
              <a:spcBef>
                <a:spcPts val="0"/>
              </a:spcBef>
              <a:spcAft>
                <a:spcPts val="0"/>
              </a:spcAft>
              <a:buSzPts val="1400"/>
              <a:buChar char="○"/>
            </a:pPr>
            <a:r>
              <a:rPr lang="en"/>
              <a:t>Big data envy</a:t>
            </a:r>
            <a:endParaRPr/>
          </a:p>
          <a:p>
            <a:pPr indent="-317500" lvl="0" marL="457200" rtl="0" algn="l">
              <a:spcBef>
                <a:spcPts val="0"/>
              </a:spcBef>
              <a:spcAft>
                <a:spcPts val="0"/>
              </a:spcAft>
              <a:buSzPts val="1400"/>
              <a:buChar char="●"/>
            </a:pPr>
            <a:r>
              <a:rPr lang="en"/>
              <a:t>Operational complexity is significant</a:t>
            </a:r>
            <a:endParaRPr/>
          </a:p>
          <a:p>
            <a:pPr indent="-317500" lvl="0" marL="457200" rtl="0" algn="l">
              <a:spcBef>
                <a:spcPts val="0"/>
              </a:spcBef>
              <a:spcAft>
                <a:spcPts val="0"/>
              </a:spcAft>
              <a:buSzPts val="1400"/>
              <a:buChar char="●"/>
            </a:pPr>
            <a:r>
              <a:rPr lang="en"/>
              <a:t>Nosql stores are not swiss army knives - they have specific use cases</a:t>
            </a:r>
            <a:endParaRPr/>
          </a:p>
          <a:p>
            <a:pPr indent="-317500" lvl="0" marL="457200" rtl="0" algn="l">
              <a:spcBef>
                <a:spcPts val="0"/>
              </a:spcBef>
              <a:spcAft>
                <a:spcPts val="0"/>
              </a:spcAft>
              <a:buSzPts val="1400"/>
              <a:buChar char="●"/>
            </a:pPr>
            <a:r>
              <a:rPr lang="en"/>
              <a:t>Be careful with consistency guarantees made - look for Jepsen reports to validate claims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60"/>
          <p:cNvPicPr preferRelativeResize="0"/>
          <p:nvPr/>
        </p:nvPicPr>
        <p:blipFill>
          <a:blip r:embed="rId3">
            <a:alphaModFix/>
          </a:blip>
          <a:stretch>
            <a:fillRect/>
          </a:stretch>
        </p:blipFill>
        <p:spPr>
          <a:xfrm>
            <a:off x="217500" y="815750"/>
            <a:ext cx="8309375" cy="4175350"/>
          </a:xfrm>
          <a:prstGeom prst="rect">
            <a:avLst/>
          </a:prstGeom>
          <a:noFill/>
          <a:ln>
            <a:noFill/>
          </a:ln>
        </p:spPr>
      </p:pic>
      <p:sp>
        <p:nvSpPr>
          <p:cNvPr id="489" name="Google Shape;489;p60"/>
          <p:cNvSpPr txBox="1"/>
          <p:nvPr>
            <p:ph type="title"/>
          </p:nvPr>
        </p:nvSpPr>
        <p:spPr>
          <a:xfrm>
            <a:off x="311700" y="5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for NoSql (from Baqend)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Tech trends influencing Nosql stores</a:t>
            </a:r>
            <a:endParaRPr/>
          </a:p>
        </p:txBody>
      </p:sp>
      <p:sp>
        <p:nvSpPr>
          <p:cNvPr id="495" name="Google Shape;495;p61"/>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architectures</a:t>
            </a:r>
            <a:endParaRPr/>
          </a:p>
        </p:txBody>
      </p:sp>
      <p:pic>
        <p:nvPicPr>
          <p:cNvPr id="501" name="Google Shape;501;p62"/>
          <p:cNvPicPr preferRelativeResize="0"/>
          <p:nvPr/>
        </p:nvPicPr>
        <p:blipFill>
          <a:blip r:embed="rId3">
            <a:alphaModFix/>
          </a:blip>
          <a:stretch>
            <a:fillRect/>
          </a:stretch>
        </p:blipFill>
        <p:spPr>
          <a:xfrm>
            <a:off x="152400" y="1017725"/>
            <a:ext cx="3887076" cy="3532024"/>
          </a:xfrm>
          <a:prstGeom prst="rect">
            <a:avLst/>
          </a:prstGeom>
          <a:noFill/>
          <a:ln>
            <a:noFill/>
          </a:ln>
        </p:spPr>
      </p:pic>
      <p:pic>
        <p:nvPicPr>
          <p:cNvPr id="502" name="Google Shape;502;p62"/>
          <p:cNvPicPr preferRelativeResize="0"/>
          <p:nvPr/>
        </p:nvPicPr>
        <p:blipFill>
          <a:blip r:embed="rId4">
            <a:alphaModFix/>
          </a:blip>
          <a:stretch>
            <a:fillRect/>
          </a:stretch>
        </p:blipFill>
        <p:spPr>
          <a:xfrm>
            <a:off x="5184225" y="1017725"/>
            <a:ext cx="3820851" cy="3164650"/>
          </a:xfrm>
          <a:prstGeom prst="rect">
            <a:avLst/>
          </a:prstGeom>
          <a:noFill/>
          <a:ln>
            <a:noFill/>
          </a:ln>
        </p:spPr>
      </p:pic>
      <p:sp>
        <p:nvSpPr>
          <p:cNvPr id="503" name="Google Shape;503;p62"/>
          <p:cNvSpPr/>
          <p:nvPr/>
        </p:nvSpPr>
        <p:spPr>
          <a:xfrm>
            <a:off x="4120275" y="2498850"/>
            <a:ext cx="861600" cy="28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2"/>
          <p:cNvSpPr txBox="1"/>
          <p:nvPr/>
        </p:nvSpPr>
        <p:spPr>
          <a:xfrm>
            <a:off x="2250125" y="4691400"/>
            <a:ext cx="6636600" cy="45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https://www.confluent.io/blog/turning-the-database-inside-out-with-apache-samza/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3"/>
          <p:cNvSpPr txBox="1"/>
          <p:nvPr>
            <p:ph type="title"/>
          </p:nvPr>
        </p:nvSpPr>
        <p:spPr>
          <a:xfrm>
            <a:off x="311700" y="216425"/>
            <a:ext cx="232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NewSql</a:t>
            </a:r>
            <a:endParaRPr/>
          </a:p>
        </p:txBody>
      </p:sp>
      <p:pic>
        <p:nvPicPr>
          <p:cNvPr id="510" name="Google Shape;510;p63"/>
          <p:cNvPicPr preferRelativeResize="0"/>
          <p:nvPr/>
        </p:nvPicPr>
        <p:blipFill>
          <a:blip r:embed="rId3">
            <a:alphaModFix/>
          </a:blip>
          <a:stretch>
            <a:fillRect/>
          </a:stretch>
        </p:blipFill>
        <p:spPr>
          <a:xfrm>
            <a:off x="4483800" y="658750"/>
            <a:ext cx="4499775" cy="3388525"/>
          </a:xfrm>
          <a:prstGeom prst="rect">
            <a:avLst/>
          </a:prstGeom>
          <a:noFill/>
          <a:ln>
            <a:noFill/>
          </a:ln>
        </p:spPr>
      </p:pic>
      <p:sp>
        <p:nvSpPr>
          <p:cNvPr id="511" name="Google Shape;511;p63"/>
          <p:cNvSpPr txBox="1"/>
          <p:nvPr/>
        </p:nvSpPr>
        <p:spPr>
          <a:xfrm>
            <a:off x="538675" y="1085050"/>
            <a:ext cx="2800500" cy="338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New approaches</a:t>
            </a:r>
            <a:endParaRPr/>
          </a:p>
          <a:p>
            <a:pPr indent="-317500" lvl="1" marL="914400" rtl="0" algn="l">
              <a:spcBef>
                <a:spcPts val="0"/>
              </a:spcBef>
              <a:spcAft>
                <a:spcPts val="0"/>
              </a:spcAft>
              <a:buSzPts val="1400"/>
              <a:buChar char="○"/>
            </a:pPr>
            <a:r>
              <a:rPr lang="en"/>
              <a:t>Volt DB, Spanner, CockroachDB, NuoDB</a:t>
            </a:r>
            <a:endParaRPr/>
          </a:p>
          <a:p>
            <a:pPr indent="-317500" lvl="0" marL="457200" rtl="0" algn="l">
              <a:spcBef>
                <a:spcPts val="0"/>
              </a:spcBef>
              <a:spcAft>
                <a:spcPts val="0"/>
              </a:spcAft>
              <a:buSzPts val="1400"/>
              <a:buChar char="●"/>
            </a:pPr>
            <a:r>
              <a:rPr lang="en"/>
              <a:t>New Storage Engines</a:t>
            </a:r>
            <a:endParaRPr/>
          </a:p>
          <a:p>
            <a:pPr indent="-317500" lvl="1" marL="914400" rtl="0" algn="l">
              <a:spcBef>
                <a:spcPts val="0"/>
              </a:spcBef>
              <a:spcAft>
                <a:spcPts val="0"/>
              </a:spcAft>
              <a:buSzPts val="1400"/>
              <a:buChar char="○"/>
            </a:pPr>
            <a:r>
              <a:rPr lang="en"/>
              <a:t>TokuDB, Scale DB</a:t>
            </a:r>
            <a:endParaRPr/>
          </a:p>
          <a:p>
            <a:pPr indent="-317500" lvl="0" marL="457200" rtl="0" algn="l">
              <a:spcBef>
                <a:spcPts val="0"/>
              </a:spcBef>
              <a:spcAft>
                <a:spcPts val="0"/>
              </a:spcAft>
              <a:buSzPts val="1400"/>
              <a:buChar char="●"/>
            </a:pPr>
            <a:r>
              <a:rPr lang="en"/>
              <a:t>Transparent clustering</a:t>
            </a:r>
            <a:endParaRPr/>
          </a:p>
          <a:p>
            <a:pPr indent="-317500" lvl="1" marL="914400" rtl="0" algn="l">
              <a:spcBef>
                <a:spcPts val="0"/>
              </a:spcBef>
              <a:spcAft>
                <a:spcPts val="0"/>
              </a:spcAft>
              <a:buSzPts val="1400"/>
              <a:buChar char="○"/>
            </a:pPr>
            <a:r>
              <a:rPr lang="en"/>
              <a:t>ScaleBase, DBShards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267891" y="160734"/>
            <a:ext cx="8608200" cy="381600"/>
          </a:xfrm>
          <a:prstGeom prst="rect">
            <a:avLst/>
          </a:prstGeom>
          <a:noFill/>
          <a:ln>
            <a:noFill/>
          </a:ln>
        </p:spPr>
        <p:txBody>
          <a:bodyPr anchorCtr="0" anchor="ctr" bIns="0" lIns="0" spcFirstLastPara="1" rIns="0" wrap="square" tIns="0">
            <a:noAutofit/>
          </a:bodyPr>
          <a:lstStyle/>
          <a:p>
            <a:pPr indent="0" lvl="0" marL="0" marR="0" rtl="0" algn="l">
              <a:lnSpc>
                <a:spcPct val="70000"/>
              </a:lnSpc>
              <a:spcBef>
                <a:spcPts val="0"/>
              </a:spcBef>
              <a:spcAft>
                <a:spcPts val="0"/>
              </a:spcAft>
              <a:buClr>
                <a:schemeClr val="dk2"/>
              </a:buClr>
              <a:buSzPts val="2300"/>
              <a:buFont typeface="Open Sans ExtraBold"/>
              <a:buNone/>
            </a:pPr>
            <a:r>
              <a:rPr lang="en"/>
              <a:t>Timeline of the early NoSql years</a:t>
            </a:r>
            <a:endParaRPr/>
          </a:p>
        </p:txBody>
      </p:sp>
      <p:sp>
        <p:nvSpPr>
          <p:cNvPr id="124" name="Google Shape;124;p28"/>
          <p:cNvSpPr txBox="1"/>
          <p:nvPr>
            <p:ph idx="1" type="body"/>
          </p:nvPr>
        </p:nvSpPr>
        <p:spPr>
          <a:xfrm>
            <a:off x="267891" y="750094"/>
            <a:ext cx="8608200" cy="4025100"/>
          </a:xfrm>
          <a:prstGeom prst="rect">
            <a:avLst/>
          </a:prstGeom>
          <a:noFill/>
          <a:ln>
            <a:noFill/>
          </a:ln>
        </p:spPr>
        <p:txBody>
          <a:bodyPr anchorCtr="0" anchor="t" bIns="0" lIns="0" spcFirstLastPara="1" rIns="0" wrap="square" tIns="0">
            <a:noAutofit/>
          </a:bodyPr>
          <a:lstStyle/>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Neo4J started in 2000</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Memcached started in 2003</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CouchDB starts in 2005 (inspired by Lotus notes)</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Google Bigtable research paper released in 2006</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Amazon Dynamo research paper released in 2007</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Facebook opensources Cassandra in 2008</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Redis, Riak, HBase (a Bigtable clone on Hadoop ecosystem) start in 2009</a:t>
            </a:r>
            <a:endParaRPr>
              <a:solidFill>
                <a:srgbClr val="666666"/>
              </a:solidFill>
              <a:latin typeface="Open Sans"/>
              <a:ea typeface="Open Sans"/>
              <a:cs typeface="Open Sans"/>
              <a:sym typeface="Open Sans"/>
            </a:endParaRPr>
          </a:p>
          <a:p>
            <a:pPr indent="-241300" lvl="2" marL="215900" rtl="0" algn="l">
              <a:lnSpc>
                <a:spcPct val="115000"/>
              </a:lnSpc>
              <a:spcBef>
                <a:spcPts val="0"/>
              </a:spcBef>
              <a:spcAft>
                <a:spcPts val="0"/>
              </a:spcAft>
              <a:buClr>
                <a:srgbClr val="666666"/>
              </a:buClr>
              <a:buSzPts val="2400"/>
              <a:buChar char="■"/>
            </a:pPr>
            <a:r>
              <a:rPr lang="en">
                <a:solidFill>
                  <a:srgbClr val="666666"/>
                </a:solidFill>
                <a:latin typeface="Open Sans"/>
                <a:ea typeface="Open Sans"/>
                <a:cs typeface="Open Sans"/>
                <a:sym typeface="Open Sans"/>
              </a:rPr>
              <a:t>Eric Evans of Rackspace introduces the term NoSql</a:t>
            </a:r>
            <a:endParaRPr>
              <a:solidFill>
                <a:srgbClr val="666666"/>
              </a:solidFill>
            </a:endParaRPr>
          </a:p>
          <a:p>
            <a:pPr indent="-215900" lvl="0" marL="215900" marR="0" rtl="0" algn="l">
              <a:lnSpc>
                <a:spcPct val="120000"/>
              </a:lnSpc>
              <a:spcBef>
                <a:spcPts val="1600"/>
              </a:spcBef>
              <a:spcAft>
                <a:spcPts val="0"/>
              </a:spcAft>
              <a:buNone/>
            </a:pPr>
            <a:r>
              <a:t/>
            </a:r>
            <a:endParaRPr b="0" i="0" sz="2100" u="none" cap="none" strike="noStrike">
              <a:solidFill>
                <a:schemeClr val="dk1"/>
              </a:solidFill>
              <a:latin typeface="Open Sans Light"/>
              <a:ea typeface="Open Sans Light"/>
              <a:cs typeface="Open Sans Light"/>
              <a:sym typeface="Open Sans Light"/>
            </a:endParaRPr>
          </a:p>
        </p:txBody>
      </p:sp>
      <p:sp>
        <p:nvSpPr>
          <p:cNvPr id="125" name="Google Shape;125;p28"/>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2355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 services</a:t>
            </a:r>
            <a:endParaRPr/>
          </a:p>
        </p:txBody>
      </p:sp>
      <p:pic>
        <p:nvPicPr>
          <p:cNvPr id="517" name="Google Shape;517;p64"/>
          <p:cNvPicPr preferRelativeResize="0"/>
          <p:nvPr/>
        </p:nvPicPr>
        <p:blipFill>
          <a:blip r:embed="rId3">
            <a:alphaModFix/>
          </a:blip>
          <a:stretch>
            <a:fillRect/>
          </a:stretch>
        </p:blipFill>
        <p:spPr>
          <a:xfrm>
            <a:off x="235500" y="788825"/>
            <a:ext cx="8671575" cy="3541200"/>
          </a:xfrm>
          <a:prstGeom prst="rect">
            <a:avLst/>
          </a:prstGeom>
          <a:noFill/>
          <a:ln>
            <a:noFill/>
          </a:ln>
        </p:spPr>
      </p:pic>
      <p:sp>
        <p:nvSpPr>
          <p:cNvPr id="518" name="Google Shape;518;p64"/>
          <p:cNvSpPr txBox="1"/>
          <p:nvPr/>
        </p:nvSpPr>
        <p:spPr>
          <a:xfrm>
            <a:off x="3877900" y="4819650"/>
            <a:ext cx="5143500" cy="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http://twintechs.com/migrating-to-microservice-architecture-1/</a:t>
            </a:r>
            <a:endParaRPr/>
          </a:p>
        </p:txBody>
      </p:sp>
      <p:sp>
        <p:nvSpPr>
          <p:cNvPr id="519" name="Google Shape;519;p64"/>
          <p:cNvSpPr txBox="1"/>
          <p:nvPr/>
        </p:nvSpPr>
        <p:spPr>
          <a:xfrm>
            <a:off x="4927550" y="4366188"/>
            <a:ext cx="37296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But…. is the complexity paying off?</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5"/>
          <p:cNvSpPr txBox="1"/>
          <p:nvPr>
            <p:ph type="title"/>
          </p:nvPr>
        </p:nvSpPr>
        <p:spPr>
          <a:xfrm>
            <a:off x="2355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DBAAS</a:t>
            </a:r>
            <a:endParaRPr/>
          </a:p>
        </p:txBody>
      </p:sp>
      <p:pic>
        <p:nvPicPr>
          <p:cNvPr id="525" name="Google Shape;525;p65"/>
          <p:cNvPicPr preferRelativeResize="0"/>
          <p:nvPr/>
        </p:nvPicPr>
        <p:blipFill>
          <a:blip r:embed="rId3">
            <a:alphaModFix/>
          </a:blip>
          <a:stretch>
            <a:fillRect/>
          </a:stretch>
        </p:blipFill>
        <p:spPr>
          <a:xfrm>
            <a:off x="1875875" y="408125"/>
            <a:ext cx="6499224" cy="4003824"/>
          </a:xfrm>
          <a:prstGeom prst="rect">
            <a:avLst/>
          </a:prstGeom>
          <a:noFill/>
          <a:ln>
            <a:noFill/>
          </a:ln>
        </p:spPr>
      </p:pic>
      <p:sp>
        <p:nvSpPr>
          <p:cNvPr id="526" name="Google Shape;526;p65"/>
          <p:cNvSpPr txBox="1"/>
          <p:nvPr/>
        </p:nvSpPr>
        <p:spPr>
          <a:xfrm>
            <a:off x="155550" y="4765500"/>
            <a:ext cx="89886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https://medium.com/google-cloud/this-week-in-google-cloud-a-db-storage-decision-tree-a-python-upgrade-a-new-ca-and-still-more-1a653c63d881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6"/>
          <p:cNvSpPr txBox="1"/>
          <p:nvPr>
            <p:ph type="title"/>
          </p:nvPr>
        </p:nvSpPr>
        <p:spPr>
          <a:xfrm>
            <a:off x="159300" y="64025"/>
            <a:ext cx="346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Chaos engineering</a:t>
            </a:r>
            <a:endParaRPr/>
          </a:p>
        </p:txBody>
      </p:sp>
      <p:pic>
        <p:nvPicPr>
          <p:cNvPr id="532" name="Google Shape;532;p66"/>
          <p:cNvPicPr preferRelativeResize="0"/>
          <p:nvPr/>
        </p:nvPicPr>
        <p:blipFill>
          <a:blip r:embed="rId3">
            <a:alphaModFix/>
          </a:blip>
          <a:stretch>
            <a:fillRect/>
          </a:stretch>
        </p:blipFill>
        <p:spPr>
          <a:xfrm>
            <a:off x="152400" y="1170125"/>
            <a:ext cx="3737850" cy="2100200"/>
          </a:xfrm>
          <a:prstGeom prst="rect">
            <a:avLst/>
          </a:prstGeom>
          <a:noFill/>
          <a:ln>
            <a:noFill/>
          </a:ln>
        </p:spPr>
      </p:pic>
      <p:pic>
        <p:nvPicPr>
          <p:cNvPr id="533" name="Google Shape;533;p66"/>
          <p:cNvPicPr preferRelativeResize="0"/>
          <p:nvPr/>
        </p:nvPicPr>
        <p:blipFill>
          <a:blip r:embed="rId4">
            <a:alphaModFix/>
          </a:blip>
          <a:stretch>
            <a:fillRect/>
          </a:stretch>
        </p:blipFill>
        <p:spPr>
          <a:xfrm>
            <a:off x="4349150" y="1017725"/>
            <a:ext cx="4254850" cy="2378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7"/>
          <p:cNvSpPr txBox="1"/>
          <p:nvPr>
            <p:ph type="title"/>
          </p:nvPr>
        </p:nvSpPr>
        <p:spPr>
          <a:xfrm>
            <a:off x="267891" y="602754"/>
            <a:ext cx="8608200" cy="1004700"/>
          </a:xfrm>
          <a:prstGeom prst="rect">
            <a:avLst/>
          </a:prstGeom>
          <a:noFill/>
          <a:ln>
            <a:noFill/>
          </a:ln>
        </p:spPr>
        <p:txBody>
          <a:bodyPr anchorCtr="0" anchor="ctr" bIns="0" lIns="0" spcFirstLastPara="1" rIns="0" wrap="square" tIns="0">
            <a:noAutofit/>
          </a:bodyPr>
          <a:lstStyle/>
          <a:p>
            <a:pPr indent="0" lvl="0" marL="0" marR="0" rtl="0" algn="ctr">
              <a:lnSpc>
                <a:spcPct val="70000"/>
              </a:lnSpc>
              <a:spcBef>
                <a:spcPts val="0"/>
              </a:spcBef>
              <a:spcAft>
                <a:spcPts val="0"/>
              </a:spcAft>
              <a:buClr>
                <a:schemeClr val="lt1"/>
              </a:buClr>
              <a:buSzPts val="5400"/>
              <a:buFont typeface="Open Sans ExtraBold"/>
              <a:buNone/>
            </a:pPr>
            <a:r>
              <a:rPr b="0" i="0" lang="en" sz="5400" u="none" cap="none" strike="noStrike">
                <a:solidFill>
                  <a:schemeClr val="lt1"/>
                </a:solidFill>
                <a:latin typeface="Open Sans ExtraBold"/>
                <a:ea typeface="Open Sans ExtraBold"/>
                <a:cs typeface="Open Sans ExtraBold"/>
                <a:sym typeface="Open Sans ExtraBold"/>
              </a:rPr>
              <a:t>THANK YOU</a:t>
            </a:r>
            <a:endParaRPr/>
          </a:p>
        </p:txBody>
      </p:sp>
      <p:sp>
        <p:nvSpPr>
          <p:cNvPr id="539" name="Google Shape;539;p67"/>
          <p:cNvSpPr txBox="1"/>
          <p:nvPr>
            <p:ph idx="1" type="body"/>
          </p:nvPr>
        </p:nvSpPr>
        <p:spPr>
          <a:xfrm>
            <a:off x="1839516" y="1732080"/>
            <a:ext cx="5465100" cy="1053900"/>
          </a:xfrm>
          <a:prstGeom prst="rect">
            <a:avLst/>
          </a:prstGeom>
          <a:solidFill>
            <a:schemeClr val="dk2"/>
          </a:solidFill>
          <a:ln>
            <a:noFill/>
          </a:ln>
          <a:effectLst>
            <a:outerShdw blurRad="63500" dir="5400000" dist="25400">
              <a:schemeClr val="lt1"/>
            </a:outerShdw>
          </a:effectLst>
        </p:spPr>
        <p:txBody>
          <a:bodyPr anchorCtr="0" anchor="t" bIns="147350" lIns="0" spcFirstLastPara="1" rIns="0" wrap="square" tIns="147350">
            <a:noAutofit/>
          </a:bodyPr>
          <a:lstStyle/>
          <a:p>
            <a:pPr indent="0" lvl="0" marL="0" marR="0" rtl="0" algn="ctr">
              <a:lnSpc>
                <a:spcPct val="120000"/>
              </a:lnSpc>
              <a:spcBef>
                <a:spcPts val="0"/>
              </a:spcBef>
              <a:spcAft>
                <a:spcPts val="0"/>
              </a:spcAft>
              <a:buClr>
                <a:schemeClr val="lt1"/>
              </a:buClr>
              <a:buSzPts val="1800"/>
              <a:buFont typeface="Open Sans Light"/>
              <a:buNone/>
            </a:pPr>
            <a:r>
              <a:rPr lang="en"/>
              <a:t>Sudarshan Lakshminarasimhan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Casestudies</a:t>
            </a:r>
            <a:endParaRPr/>
          </a:p>
        </p:txBody>
      </p:sp>
      <p:sp>
        <p:nvSpPr>
          <p:cNvPr id="545" name="Google Shape;545;p68"/>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Casestudy 1</a:t>
            </a:r>
            <a:endParaRPr/>
          </a:p>
        </p:txBody>
      </p:sp>
      <p:sp>
        <p:nvSpPr>
          <p:cNvPr id="551" name="Google Shape;55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a business, I want to build a decision support system to help me set prices for all my products in every store</a:t>
            </a:r>
            <a:endParaRPr/>
          </a:p>
          <a:p>
            <a:pPr indent="-342900" lvl="0" marL="457200" rtl="0" algn="l">
              <a:spcBef>
                <a:spcPts val="0"/>
              </a:spcBef>
              <a:spcAft>
                <a:spcPts val="0"/>
              </a:spcAft>
              <a:buSzPts val="1800"/>
              <a:buChar char="●"/>
            </a:pPr>
            <a:r>
              <a:rPr lang="en"/>
              <a:t>I would like my user interface to be a web grid which can handle hundreds of millions of records</a:t>
            </a:r>
            <a:endParaRPr/>
          </a:p>
          <a:p>
            <a:pPr indent="-342900" lvl="0" marL="457200" rtl="0" algn="l">
              <a:spcBef>
                <a:spcPts val="0"/>
              </a:spcBef>
              <a:spcAft>
                <a:spcPts val="0"/>
              </a:spcAft>
              <a:buSzPts val="1800"/>
              <a:buChar char="●"/>
            </a:pPr>
            <a:r>
              <a:rPr lang="en"/>
              <a:t>I would like to be able to view various attributes of my product and location in each row of the grid - can go over a hundred attributes</a:t>
            </a:r>
            <a:endParaRPr/>
          </a:p>
          <a:p>
            <a:pPr indent="-342900" lvl="0" marL="457200" rtl="0" algn="l">
              <a:spcBef>
                <a:spcPts val="0"/>
              </a:spcBef>
              <a:spcAft>
                <a:spcPts val="0"/>
              </a:spcAft>
              <a:buSzPts val="1800"/>
              <a:buChar char="●"/>
            </a:pPr>
            <a:r>
              <a:rPr lang="en"/>
              <a:t>I would like to be able to sort, search and filter over every column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Casestudy 2</a:t>
            </a:r>
            <a:endParaRPr/>
          </a:p>
        </p:txBody>
      </p:sp>
      <p:sp>
        <p:nvSpPr>
          <p:cNvPr id="557" name="Google Shape;55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would like to bring in all the latest details of my products and stores every day and apply some rules to recalculate all prices</a:t>
            </a:r>
            <a:endParaRPr/>
          </a:p>
          <a:p>
            <a:pPr indent="-342900" lvl="0" marL="457200" rtl="0" algn="l">
              <a:spcBef>
                <a:spcPts val="0"/>
              </a:spcBef>
              <a:spcAft>
                <a:spcPts val="0"/>
              </a:spcAft>
              <a:buSzPts val="1800"/>
              <a:buChar char="●"/>
            </a:pPr>
            <a:r>
              <a:rPr lang="en"/>
              <a:t>We can have over 100,000 products, over 10,000 stores and for each product-store combination we can have over 100 data points (competitor prices, historical prices for each week of the year, etc). We will use above data to determine the prices</a:t>
            </a:r>
            <a:endParaRPr/>
          </a:p>
          <a:p>
            <a:pPr indent="-342900" lvl="0" marL="457200" rtl="0" algn="l">
              <a:spcBef>
                <a:spcPts val="0"/>
              </a:spcBef>
              <a:spcAft>
                <a:spcPts val="0"/>
              </a:spcAft>
              <a:buSzPts val="1800"/>
              <a:buChar char="●"/>
            </a:pPr>
            <a:r>
              <a:rPr lang="en"/>
              <a:t>What is the best store for me to store all the products, stores and data points so that I can bring in the data efficiently every day within 2 hours and also so I can efficiently read relevant data and calculate prices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Casestudy 3</a:t>
            </a:r>
            <a:endParaRPr/>
          </a:p>
        </p:txBody>
      </p:sp>
      <p:sp>
        <p:nvSpPr>
          <p:cNvPr id="563" name="Google Shape;56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would like to use the UI to set prices for specific product - store combinations </a:t>
            </a:r>
            <a:endParaRPr/>
          </a:p>
          <a:p>
            <a:pPr indent="-342900" lvl="0" marL="457200" rtl="0" algn="l">
              <a:spcBef>
                <a:spcPts val="0"/>
              </a:spcBef>
              <a:spcAft>
                <a:spcPts val="0"/>
              </a:spcAft>
              <a:buSzPts val="1800"/>
              <a:buChar char="●"/>
            </a:pPr>
            <a:r>
              <a:rPr lang="en"/>
              <a:t>This will use the same data points from previous case study to determine if this new price is valid</a:t>
            </a:r>
            <a:endParaRPr/>
          </a:p>
          <a:p>
            <a:pPr indent="-342900" lvl="0" marL="457200" rtl="0" algn="l">
              <a:spcBef>
                <a:spcPts val="0"/>
              </a:spcBef>
              <a:spcAft>
                <a:spcPts val="0"/>
              </a:spcAft>
              <a:buSzPts val="1800"/>
              <a:buChar char="●"/>
            </a:pPr>
            <a:r>
              <a:rPr lang="en"/>
              <a:t>This needs to be highly responsive and complete in 1-2 seconds from the user’s perspective</a:t>
            </a:r>
            <a:endParaRPr/>
          </a:p>
          <a:p>
            <a:pPr indent="-342900" lvl="0" marL="457200" rtl="0" algn="l">
              <a:spcBef>
                <a:spcPts val="0"/>
              </a:spcBef>
              <a:spcAft>
                <a:spcPts val="0"/>
              </a:spcAft>
              <a:buSzPts val="1800"/>
              <a:buChar char="●"/>
            </a:pPr>
            <a:r>
              <a:rPr lang="en"/>
              <a:t>Sometimes they can bulk edit thousands of prices which can take a few more seconds</a:t>
            </a:r>
            <a:endParaRPr/>
          </a:p>
          <a:p>
            <a:pPr indent="-342900" lvl="0" marL="457200" rtl="0" algn="l">
              <a:spcBef>
                <a:spcPts val="0"/>
              </a:spcBef>
              <a:spcAft>
                <a:spcPts val="0"/>
              </a:spcAft>
              <a:buSzPts val="1800"/>
              <a:buChar char="●"/>
            </a:pPr>
            <a:r>
              <a:rPr lang="en"/>
              <a:t>Also multiple users will be working on this app to set prices.</a:t>
            </a:r>
            <a:endParaRPr/>
          </a:p>
          <a:p>
            <a:pPr indent="-342900" lvl="0" marL="457200" rtl="0" algn="l">
              <a:spcBef>
                <a:spcPts val="0"/>
              </a:spcBef>
              <a:spcAft>
                <a:spcPts val="0"/>
              </a:spcAft>
              <a:buSzPts val="1800"/>
              <a:buChar char="●"/>
            </a:pPr>
            <a:r>
              <a:rPr lang="en"/>
              <a:t>What store can I use to read from during the rule evaluation?</a:t>
            </a:r>
            <a:endParaRPr/>
          </a:p>
          <a:p>
            <a:pPr indent="-342900" lvl="0" marL="457200" rtl="0" algn="l">
              <a:spcBef>
                <a:spcPts val="0"/>
              </a:spcBef>
              <a:spcAft>
                <a:spcPts val="0"/>
              </a:spcAft>
              <a:buSzPts val="1800"/>
              <a:buChar char="●"/>
            </a:pPr>
            <a:r>
              <a:rPr lang="en"/>
              <a:t>What store should I use to ensure I don’t lose price updates due to users concurrently modifying prices?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idx="1" type="body"/>
          </p:nvPr>
        </p:nvSpPr>
        <p:spPr>
          <a:xfrm>
            <a:off x="1464469" y="1553766"/>
            <a:ext cx="6215100" cy="2035200"/>
          </a:xfrm>
          <a:prstGeom prst="rect">
            <a:avLst/>
          </a:prstGeom>
          <a:noFill/>
          <a:ln>
            <a:noFill/>
          </a:ln>
        </p:spPr>
        <p:txBody>
          <a:bodyPr anchorCtr="0" anchor="ctr" bIns="0" lIns="0" spcFirstLastPara="1" rIns="0" wrap="square" tIns="0">
            <a:noAutofit/>
          </a:bodyPr>
          <a:lstStyle/>
          <a:p>
            <a:pPr indent="0" lvl="0" marL="177800" rtl="0" algn="l">
              <a:lnSpc>
                <a:spcPct val="115000"/>
              </a:lnSpc>
              <a:spcBef>
                <a:spcPts val="2300"/>
              </a:spcBef>
              <a:spcAft>
                <a:spcPts val="0"/>
              </a:spcAft>
              <a:buClr>
                <a:schemeClr val="dk1"/>
              </a:buClr>
              <a:buSzPts val="1100"/>
              <a:buFont typeface="Arial"/>
              <a:buNone/>
            </a:pPr>
            <a:r>
              <a:rPr lang="en" sz="1800">
                <a:solidFill>
                  <a:srgbClr val="666666"/>
                </a:solidFill>
                <a:latin typeface="Open Sans"/>
                <a:ea typeface="Open Sans"/>
                <a:cs typeface="Open Sans"/>
                <a:sym typeface="Open Sans"/>
              </a:rPr>
              <a:t>About 70 percent of operations were of the key-value kind, where only a primary key was used and a single row would be returned. About 20 percent would return a set of rows, but still operate on only a single table.</a:t>
            </a:r>
            <a:endParaRPr sz="1800">
              <a:solidFill>
                <a:srgbClr val="666666"/>
              </a:solidFill>
              <a:latin typeface="Open Sans"/>
              <a:ea typeface="Open Sans"/>
              <a:cs typeface="Open Sans"/>
              <a:sym typeface="Open Sans"/>
            </a:endParaRPr>
          </a:p>
          <a:p>
            <a:pPr indent="0" lvl="0" marL="177800" rtl="0" algn="l">
              <a:lnSpc>
                <a:spcPct val="115000"/>
              </a:lnSpc>
              <a:spcBef>
                <a:spcPts val="2300"/>
              </a:spcBef>
              <a:spcAft>
                <a:spcPts val="0"/>
              </a:spcAft>
              <a:buClr>
                <a:schemeClr val="dk1"/>
              </a:buClr>
              <a:buSzPts val="1100"/>
              <a:buFont typeface="Arial"/>
              <a:buNone/>
            </a:pPr>
            <a:r>
              <a:rPr lang="en" sz="1800">
                <a:solidFill>
                  <a:srgbClr val="666666"/>
                </a:solidFill>
                <a:latin typeface="Open Sans"/>
                <a:ea typeface="Open Sans"/>
                <a:cs typeface="Open Sans"/>
                <a:sym typeface="Open Sans"/>
              </a:rPr>
              <a:t>- Werner Vogels, </a:t>
            </a:r>
            <a:r>
              <a:rPr lang="en" sz="1800" u="sng">
                <a:solidFill>
                  <a:srgbClr val="666666"/>
                </a:solidFill>
                <a:latin typeface="Open Sans"/>
                <a:ea typeface="Open Sans"/>
                <a:cs typeface="Open Sans"/>
                <a:sym typeface="Open Sans"/>
                <a:hlinkClick r:id="rId3"/>
              </a:rPr>
              <a:t>A Decade of Dynamo</a:t>
            </a:r>
            <a:endParaRPr sz="1800" u="sng">
              <a:solidFill>
                <a:srgbClr val="666666"/>
              </a:solidFill>
              <a:latin typeface="Open Sans"/>
              <a:ea typeface="Open Sans"/>
              <a:cs typeface="Open Sans"/>
              <a:sym typeface="Open Sans"/>
              <a:hlinkClick r:id="rId4"/>
            </a:endParaRPr>
          </a:p>
          <a:p>
            <a:pPr indent="0" lvl="0" marL="0" marR="0" rtl="0" algn="ctr">
              <a:lnSpc>
                <a:spcPct val="120000"/>
              </a:lnSpc>
              <a:spcBef>
                <a:spcPts val="2300"/>
              </a:spcBef>
              <a:spcAft>
                <a:spcPts val="0"/>
              </a:spcAft>
              <a:buClr>
                <a:srgbClr val="808184"/>
              </a:buClr>
              <a:buSzPts val="3100"/>
              <a:buFont typeface="Open Sans Light"/>
              <a:buNone/>
            </a:pPr>
            <a:r>
              <a:t/>
            </a:r>
            <a:endParaRPr sz="1800">
              <a:solidFill>
                <a:srgbClr val="666666"/>
              </a:solidFill>
            </a:endParaRPr>
          </a:p>
        </p:txBody>
      </p:sp>
      <p:sp>
        <p:nvSpPr>
          <p:cNvPr id="131" name="Google Shape;131;p29"/>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445025"/>
            <a:ext cx="3970200" cy="8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r>
              <a:rPr lang="en"/>
              <a:t> based on data models</a:t>
            </a:r>
            <a:endParaRPr/>
          </a:p>
        </p:txBody>
      </p:sp>
      <p:sp>
        <p:nvSpPr>
          <p:cNvPr id="137" name="Google Shape;137;p30"/>
          <p:cNvSpPr txBox="1"/>
          <p:nvPr>
            <p:ph idx="1" type="body"/>
          </p:nvPr>
        </p:nvSpPr>
        <p:spPr>
          <a:xfrm>
            <a:off x="257850" y="1646325"/>
            <a:ext cx="4077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Key - Value stores</a:t>
            </a:r>
            <a:endParaRPr/>
          </a:p>
          <a:p>
            <a:pPr indent="-342900" lvl="0" marL="457200" rtl="0" algn="l">
              <a:spcBef>
                <a:spcPts val="0"/>
              </a:spcBef>
              <a:spcAft>
                <a:spcPts val="0"/>
              </a:spcAft>
              <a:buSzPts val="1800"/>
              <a:buChar char="●"/>
            </a:pPr>
            <a:r>
              <a:rPr lang="en"/>
              <a:t>Document stores</a:t>
            </a:r>
            <a:endParaRPr/>
          </a:p>
          <a:p>
            <a:pPr indent="-342900" lvl="0" marL="457200" rtl="0" algn="l">
              <a:spcBef>
                <a:spcPts val="0"/>
              </a:spcBef>
              <a:spcAft>
                <a:spcPts val="0"/>
              </a:spcAft>
              <a:buSzPts val="1800"/>
              <a:buChar char="●"/>
            </a:pPr>
            <a:r>
              <a:rPr lang="en"/>
              <a:t>Wide column or column family stores</a:t>
            </a:r>
            <a:endParaRPr/>
          </a:p>
          <a:p>
            <a:pPr indent="-342900" lvl="0" marL="457200" rtl="0" algn="l">
              <a:spcBef>
                <a:spcPts val="0"/>
              </a:spcBef>
              <a:spcAft>
                <a:spcPts val="0"/>
              </a:spcAft>
              <a:buSzPts val="1800"/>
              <a:buChar char="●"/>
            </a:pPr>
            <a:r>
              <a:rPr lang="en"/>
              <a:t>Graph databases</a:t>
            </a:r>
            <a:endParaRPr/>
          </a:p>
          <a:p>
            <a:pPr indent="-342900" lvl="0" marL="457200" rtl="0" algn="l">
              <a:spcBef>
                <a:spcPts val="0"/>
              </a:spcBef>
              <a:spcAft>
                <a:spcPts val="0"/>
              </a:spcAft>
              <a:buSzPts val="1800"/>
              <a:buChar char="●"/>
            </a:pPr>
            <a:r>
              <a:rPr lang="en"/>
              <a:t>Columnar databases</a:t>
            </a:r>
            <a:endParaRPr/>
          </a:p>
          <a:p>
            <a:pPr indent="-342900" lvl="0" marL="457200" rtl="0" algn="l">
              <a:spcBef>
                <a:spcPts val="0"/>
              </a:spcBef>
              <a:spcAft>
                <a:spcPts val="0"/>
              </a:spcAft>
              <a:buSzPts val="1800"/>
              <a:buChar char="●"/>
            </a:pPr>
            <a:r>
              <a:rPr lang="en"/>
              <a:t>Time series databases</a:t>
            </a:r>
            <a:endParaRPr/>
          </a:p>
        </p:txBody>
      </p:sp>
      <p:pic>
        <p:nvPicPr>
          <p:cNvPr id="138" name="Google Shape;138;p30"/>
          <p:cNvPicPr preferRelativeResize="0"/>
          <p:nvPr/>
        </p:nvPicPr>
        <p:blipFill>
          <a:blip r:embed="rId3">
            <a:alphaModFix/>
          </a:blip>
          <a:stretch>
            <a:fillRect/>
          </a:stretch>
        </p:blipFill>
        <p:spPr>
          <a:xfrm>
            <a:off x="4465905" y="-80775"/>
            <a:ext cx="4366389"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379512" y="1007938"/>
            <a:ext cx="8385000" cy="2980200"/>
          </a:xfrm>
          <a:prstGeom prst="rect">
            <a:avLst/>
          </a:prstGeom>
          <a:noFill/>
          <a:ln>
            <a:noFill/>
          </a:ln>
        </p:spPr>
        <p:txBody>
          <a:bodyPr anchorCtr="0" anchor="b" bIns="0" lIns="0" spcFirstLastPara="1" rIns="0" wrap="square" tIns="0">
            <a:noAutofit/>
          </a:bodyPr>
          <a:lstStyle/>
          <a:p>
            <a:pPr indent="0" lvl="0" marL="0" marR="0" rtl="0" algn="l">
              <a:lnSpc>
                <a:spcPct val="70000"/>
              </a:lnSpc>
              <a:spcBef>
                <a:spcPts val="0"/>
              </a:spcBef>
              <a:spcAft>
                <a:spcPts val="0"/>
              </a:spcAft>
              <a:buClr>
                <a:schemeClr val="dk2"/>
              </a:buClr>
              <a:buSzPts val="6200"/>
              <a:buFont typeface="Open Sans ExtraBold"/>
              <a:buNone/>
            </a:pPr>
            <a:r>
              <a:rPr lang="en"/>
              <a:t>Consistency and Consensus</a:t>
            </a:r>
            <a:endParaRPr/>
          </a:p>
        </p:txBody>
      </p:sp>
      <p:sp>
        <p:nvSpPr>
          <p:cNvPr id="144" name="Google Shape;144;p31"/>
          <p:cNvSpPr txBox="1"/>
          <p:nvPr/>
        </p:nvSpPr>
        <p:spPr>
          <a:xfrm>
            <a:off x="8687469" y="4882307"/>
            <a:ext cx="188700" cy="154200"/>
          </a:xfrm>
          <a:prstGeom prst="rect">
            <a:avLst/>
          </a:prstGeom>
          <a:noFill/>
          <a:ln>
            <a:noFill/>
          </a:ln>
        </p:spPr>
        <p:txBody>
          <a:bodyPr anchorCtr="0" anchor="t" bIns="29450" lIns="58925" spcFirstLastPara="1" rIns="58925" wrap="square" tIns="29450">
            <a:noAutofit/>
          </a:bodyPr>
          <a:lstStyle/>
          <a:p>
            <a:pPr indent="0" lvl="0" marL="0" marR="0" rtl="0" algn="r">
              <a:lnSpc>
                <a:spcPct val="100000"/>
              </a:lnSpc>
              <a:spcBef>
                <a:spcPts val="0"/>
              </a:spcBef>
              <a:spcAft>
                <a:spcPts val="0"/>
              </a:spcAft>
              <a:buClr>
                <a:srgbClr val="808184"/>
              </a:buClr>
              <a:buSzPts val="700"/>
              <a:buFont typeface="Open Sans Light"/>
              <a:buNone/>
            </a:pPr>
            <a:fld id="{00000000-1234-1234-1234-123412341234}" type="slidenum">
              <a:rPr b="0" i="1" lang="en" sz="700" u="none" cap="none" strike="noStrike">
                <a:solidFill>
                  <a:srgbClr val="808184"/>
                </a:solidFill>
                <a:latin typeface="Open Sans Light"/>
                <a:ea typeface="Open Sans Light"/>
                <a:cs typeface="Open Sans Light"/>
                <a:sym typeface="Open Sans Light"/>
              </a:rPr>
              <a:t>‹#›</a:t>
            </a:fld>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Consistency models</a:t>
            </a:r>
            <a:endParaRPr/>
          </a:p>
        </p:txBody>
      </p:sp>
      <p:pic>
        <p:nvPicPr>
          <p:cNvPr id="150" name="Google Shape;150;p32"/>
          <p:cNvPicPr preferRelativeResize="0"/>
          <p:nvPr/>
        </p:nvPicPr>
        <p:blipFill>
          <a:blip r:embed="rId3">
            <a:alphaModFix/>
          </a:blip>
          <a:stretch>
            <a:fillRect/>
          </a:stretch>
        </p:blipFill>
        <p:spPr>
          <a:xfrm>
            <a:off x="399250" y="708650"/>
            <a:ext cx="5767625" cy="4285174"/>
          </a:xfrm>
          <a:prstGeom prst="rect">
            <a:avLst/>
          </a:prstGeom>
          <a:noFill/>
          <a:ln>
            <a:noFill/>
          </a:ln>
        </p:spPr>
      </p:pic>
      <p:pic>
        <p:nvPicPr>
          <p:cNvPr id="151" name="Google Shape;151;p32"/>
          <p:cNvPicPr preferRelativeResize="0"/>
          <p:nvPr/>
        </p:nvPicPr>
        <p:blipFill>
          <a:blip r:embed="rId4">
            <a:alphaModFix/>
          </a:blip>
          <a:stretch>
            <a:fillRect/>
          </a:stretch>
        </p:blipFill>
        <p:spPr>
          <a:xfrm>
            <a:off x="4887750" y="282350"/>
            <a:ext cx="4076451" cy="152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3"/>
          <p:cNvSpPr txBox="1"/>
          <p:nvPr/>
        </p:nvSpPr>
        <p:spPr>
          <a:xfrm>
            <a:off x="175400" y="608889"/>
            <a:ext cx="20229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Linearizable consistency model</a:t>
            </a:r>
            <a:endParaRPr/>
          </a:p>
        </p:txBody>
      </p:sp>
      <p:pic>
        <p:nvPicPr>
          <p:cNvPr id="157" name="Google Shape;157;p33"/>
          <p:cNvPicPr preferRelativeResize="0"/>
          <p:nvPr/>
        </p:nvPicPr>
        <p:blipFill>
          <a:blip r:embed="rId3">
            <a:alphaModFix/>
          </a:blip>
          <a:stretch>
            <a:fillRect/>
          </a:stretch>
        </p:blipFill>
        <p:spPr>
          <a:xfrm>
            <a:off x="2039490" y="398950"/>
            <a:ext cx="2686685" cy="2113350"/>
          </a:xfrm>
          <a:prstGeom prst="rect">
            <a:avLst/>
          </a:prstGeom>
          <a:noFill/>
          <a:ln>
            <a:noFill/>
          </a:ln>
        </p:spPr>
      </p:pic>
      <p:sp>
        <p:nvSpPr>
          <p:cNvPr id="158" name="Google Shape;158;p33"/>
          <p:cNvSpPr txBox="1"/>
          <p:nvPr/>
        </p:nvSpPr>
        <p:spPr>
          <a:xfrm>
            <a:off x="314350" y="2996425"/>
            <a:ext cx="15033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sequential</a:t>
            </a:r>
            <a:r>
              <a:rPr lang="en"/>
              <a:t> </a:t>
            </a:r>
            <a:endParaRPr/>
          </a:p>
          <a:p>
            <a:pPr indent="0" lvl="0" marL="0" rtl="0" algn="l">
              <a:spcBef>
                <a:spcPts val="0"/>
              </a:spcBef>
              <a:spcAft>
                <a:spcPts val="0"/>
              </a:spcAft>
              <a:buNone/>
            </a:pPr>
            <a:r>
              <a:rPr lang="en"/>
              <a:t>consistency </a:t>
            </a:r>
            <a:endParaRPr/>
          </a:p>
          <a:p>
            <a:pPr indent="0" lvl="0" marL="0" rtl="0" algn="l">
              <a:spcBef>
                <a:spcPts val="0"/>
              </a:spcBef>
              <a:spcAft>
                <a:spcPts val="0"/>
              </a:spcAft>
              <a:buNone/>
            </a:pPr>
            <a:r>
              <a:rPr lang="en"/>
              <a:t>model</a:t>
            </a:r>
            <a:endParaRPr/>
          </a:p>
        </p:txBody>
      </p:sp>
      <p:sp>
        <p:nvSpPr>
          <p:cNvPr id="159" name="Google Shape;159;p33"/>
          <p:cNvSpPr txBox="1"/>
          <p:nvPr/>
        </p:nvSpPr>
        <p:spPr>
          <a:xfrm>
            <a:off x="4970750" y="1245425"/>
            <a:ext cx="1298700" cy="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Serializable consistency model</a:t>
            </a:r>
            <a:endParaRPr/>
          </a:p>
        </p:txBody>
      </p:sp>
      <p:pic>
        <p:nvPicPr>
          <p:cNvPr id="160" name="Google Shape;160;p33"/>
          <p:cNvPicPr preferRelativeResize="0"/>
          <p:nvPr/>
        </p:nvPicPr>
        <p:blipFill>
          <a:blip r:embed="rId4">
            <a:alphaModFix/>
          </a:blip>
          <a:stretch>
            <a:fillRect/>
          </a:stretch>
        </p:blipFill>
        <p:spPr>
          <a:xfrm>
            <a:off x="1743375" y="2741200"/>
            <a:ext cx="3278924" cy="1840425"/>
          </a:xfrm>
          <a:prstGeom prst="rect">
            <a:avLst/>
          </a:prstGeom>
          <a:noFill/>
          <a:ln>
            <a:noFill/>
          </a:ln>
        </p:spPr>
      </p:pic>
      <p:pic>
        <p:nvPicPr>
          <p:cNvPr id="161" name="Google Shape;161;p33"/>
          <p:cNvPicPr preferRelativeResize="0"/>
          <p:nvPr/>
        </p:nvPicPr>
        <p:blipFill>
          <a:blip r:embed="rId5">
            <a:alphaModFix/>
          </a:blip>
          <a:stretch>
            <a:fillRect/>
          </a:stretch>
        </p:blipFill>
        <p:spPr>
          <a:xfrm>
            <a:off x="6304900" y="220566"/>
            <a:ext cx="2686675" cy="22917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8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5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TW - Blac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